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4"/>
  </p:sldMasterIdLst>
  <p:notesMasterIdLst>
    <p:notesMasterId r:id="rId6"/>
  </p:notesMasterIdLst>
  <p:sldIdLst>
    <p:sldId id="256" r:id="rId5"/>
  </p:sldIdLst>
  <p:sldSz cx="6858000" cy="9906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DD7F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1" autoAdjust="0"/>
    <p:restoredTop sz="94987" autoAdjust="0"/>
  </p:normalViewPr>
  <p:slideViewPr>
    <p:cSldViewPr snapToGrid="0">
      <p:cViewPr varScale="1">
        <p:scale>
          <a:sx n="79" d="100"/>
          <a:sy n="79" d="100"/>
        </p:scale>
        <p:origin x="3018" y="102"/>
      </p:cViewPr>
      <p:guideLst/>
    </p:cSldViewPr>
  </p:slideViewPr>
  <p:notesTextViewPr>
    <p:cViewPr>
      <p:scale>
        <a:sx n="1" d="1"/>
        <a:sy n="1" d="1"/>
      </p:scale>
      <p:origin x="0" y="0"/>
    </p:cViewPr>
  </p:notesTextViewPr>
  <p:notesViewPr>
    <p:cSldViewPr snapToGrid="0">
      <p:cViewPr varScale="1">
        <p:scale>
          <a:sx n="72" d="100"/>
          <a:sy n="72" d="100"/>
        </p:scale>
        <p:origin x="246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commentAuthors" Target="commen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08E0B36C-256B-4F46-8DCD-5099C61180F2}" type="datetimeFigureOut">
              <a:rPr kumimoji="1" lang="ja-JP" altLang="en-US" smtClean="0"/>
              <a:t>2026/1/6</a:t>
            </a:fld>
            <a:endParaRPr kumimoji="1" lang="ja-JP" altLang="en-US"/>
          </a:p>
        </p:txBody>
      </p:sp>
      <p:sp>
        <p:nvSpPr>
          <p:cNvPr id="4" name="スライド イメージ プレースホルダー 3"/>
          <p:cNvSpPr>
            <a:spLocks noGrp="1" noRot="1" noChangeAspect="1"/>
          </p:cNvSpPr>
          <p:nvPr>
            <p:ph type="sldImg" idx="2"/>
          </p:nvPr>
        </p:nvSpPr>
        <p:spPr>
          <a:xfrm>
            <a:off x="2239963" y="1241425"/>
            <a:ext cx="2317750" cy="334962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68AF6E75-B310-452D-80FA-EA07FF56EB02}" type="slidenum">
              <a:rPr kumimoji="1" lang="ja-JP" altLang="en-US" smtClean="0"/>
              <a:t>‹#›</a:t>
            </a:fld>
            <a:endParaRPr kumimoji="1" lang="ja-JP" altLang="en-US"/>
          </a:p>
        </p:txBody>
      </p:sp>
    </p:spTree>
    <p:extLst>
      <p:ext uri="{BB962C8B-B14F-4D97-AF65-F5344CB8AC3E}">
        <p14:creationId xmlns:p14="http://schemas.microsoft.com/office/powerpoint/2010/main" val="186576964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8AF6E75-B310-452D-80FA-EA07FF56EB02}" type="slidenum">
              <a:rPr kumimoji="1" lang="ja-JP" altLang="en-US" smtClean="0"/>
              <a:t>1</a:t>
            </a:fld>
            <a:endParaRPr kumimoji="1" lang="ja-JP" altLang="en-US"/>
          </a:p>
        </p:txBody>
      </p:sp>
    </p:spTree>
    <p:extLst>
      <p:ext uri="{BB962C8B-B14F-4D97-AF65-F5344CB8AC3E}">
        <p14:creationId xmlns:p14="http://schemas.microsoft.com/office/powerpoint/2010/main" val="29203821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cxnSp>
        <p:nvCxnSpPr>
          <p:cNvPr id="8" name="直線コネクタ 7">
            <a:extLst>
              <a:ext uri="{FF2B5EF4-FFF2-40B4-BE49-F238E27FC236}">
                <a16:creationId xmlns:a16="http://schemas.microsoft.com/office/drawing/2014/main" id="{94F69668-4E59-4A99-AAAC-EF201A3454D0}"/>
              </a:ext>
            </a:extLst>
          </p:cNvPr>
          <p:cNvCxnSpPr/>
          <p:nvPr userDrawn="1"/>
        </p:nvCxnSpPr>
        <p:spPr>
          <a:xfrm>
            <a:off x="165100" y="2510187"/>
            <a:ext cx="6477000"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0" name="テキスト ボックス 9">
            <a:extLst>
              <a:ext uri="{FF2B5EF4-FFF2-40B4-BE49-F238E27FC236}">
                <a16:creationId xmlns:a16="http://schemas.microsoft.com/office/drawing/2014/main" id="{BF3CB118-C5E6-40F7-ACA3-7D215C79AF84}"/>
              </a:ext>
            </a:extLst>
          </p:cNvPr>
          <p:cNvSpPr txBox="1"/>
          <p:nvPr userDrawn="1"/>
        </p:nvSpPr>
        <p:spPr>
          <a:xfrm>
            <a:off x="123667" y="2163700"/>
            <a:ext cx="1425390" cy="338554"/>
          </a:xfrm>
          <a:prstGeom prst="rect">
            <a:avLst/>
          </a:prstGeom>
          <a:noFill/>
        </p:spPr>
        <p:txBody>
          <a:bodyPr wrap="none" rtlCol="0">
            <a:spAutoFit/>
          </a:bodyPr>
          <a:lstStyle/>
          <a:p>
            <a:r>
              <a:rPr kumimoji="1" lang="ja-JP" altLang="en-US" sz="1600" b="1" dirty="0">
                <a:latin typeface="ＭＳ ゴシック" panose="020B0609070205080204" pitchFamily="49" charset="-128"/>
                <a:ea typeface="ＭＳ ゴシック" panose="020B0609070205080204" pitchFamily="49" charset="-128"/>
              </a:rPr>
              <a:t>２．研究背景</a:t>
            </a:r>
          </a:p>
        </p:txBody>
      </p:sp>
      <p:cxnSp>
        <p:nvCxnSpPr>
          <p:cNvPr id="11" name="直線コネクタ 10">
            <a:extLst>
              <a:ext uri="{FF2B5EF4-FFF2-40B4-BE49-F238E27FC236}">
                <a16:creationId xmlns:a16="http://schemas.microsoft.com/office/drawing/2014/main" id="{E1F235E7-CD74-4BE7-ACA8-657D7EB4B28A}"/>
              </a:ext>
            </a:extLst>
          </p:cNvPr>
          <p:cNvCxnSpPr/>
          <p:nvPr userDrawn="1"/>
        </p:nvCxnSpPr>
        <p:spPr>
          <a:xfrm>
            <a:off x="165100" y="1363321"/>
            <a:ext cx="6477000"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2" name="テキスト ボックス 11">
            <a:extLst>
              <a:ext uri="{FF2B5EF4-FFF2-40B4-BE49-F238E27FC236}">
                <a16:creationId xmlns:a16="http://schemas.microsoft.com/office/drawing/2014/main" id="{8FC451FC-CEDD-4239-8ADB-8DB8E0D434FF}"/>
              </a:ext>
            </a:extLst>
          </p:cNvPr>
          <p:cNvSpPr txBox="1"/>
          <p:nvPr userDrawn="1"/>
        </p:nvSpPr>
        <p:spPr>
          <a:xfrm>
            <a:off x="123667" y="1032378"/>
            <a:ext cx="1425390" cy="338554"/>
          </a:xfrm>
          <a:prstGeom prst="rect">
            <a:avLst/>
          </a:prstGeom>
          <a:noFill/>
        </p:spPr>
        <p:txBody>
          <a:bodyPr wrap="none" rtlCol="0">
            <a:spAutoFit/>
          </a:bodyPr>
          <a:lstStyle/>
          <a:p>
            <a:r>
              <a:rPr kumimoji="1" lang="ja-JP" altLang="en-US" sz="1600" b="1" dirty="0">
                <a:latin typeface="ＭＳ ゴシック" panose="020B0609070205080204" pitchFamily="49" charset="-128"/>
                <a:ea typeface="ＭＳ ゴシック" panose="020B0609070205080204" pitchFamily="49" charset="-128"/>
              </a:rPr>
              <a:t>１．研究目的</a:t>
            </a:r>
          </a:p>
        </p:txBody>
      </p:sp>
      <p:cxnSp>
        <p:nvCxnSpPr>
          <p:cNvPr id="13" name="直線コネクタ 12">
            <a:extLst>
              <a:ext uri="{FF2B5EF4-FFF2-40B4-BE49-F238E27FC236}">
                <a16:creationId xmlns:a16="http://schemas.microsoft.com/office/drawing/2014/main" id="{1E5E1763-2683-4465-8DB0-10632B3BF439}"/>
              </a:ext>
            </a:extLst>
          </p:cNvPr>
          <p:cNvCxnSpPr/>
          <p:nvPr userDrawn="1"/>
        </p:nvCxnSpPr>
        <p:spPr>
          <a:xfrm>
            <a:off x="165100" y="5143910"/>
            <a:ext cx="6477000"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4" name="テキスト ボックス 13">
            <a:extLst>
              <a:ext uri="{FF2B5EF4-FFF2-40B4-BE49-F238E27FC236}">
                <a16:creationId xmlns:a16="http://schemas.microsoft.com/office/drawing/2014/main" id="{197A753A-8A54-42E2-A204-84ABD86B893E}"/>
              </a:ext>
            </a:extLst>
          </p:cNvPr>
          <p:cNvSpPr txBox="1"/>
          <p:nvPr userDrawn="1"/>
        </p:nvSpPr>
        <p:spPr>
          <a:xfrm>
            <a:off x="123667" y="4799079"/>
            <a:ext cx="1425390" cy="338554"/>
          </a:xfrm>
          <a:prstGeom prst="rect">
            <a:avLst/>
          </a:prstGeom>
          <a:noFill/>
        </p:spPr>
        <p:txBody>
          <a:bodyPr wrap="none" rtlCol="0">
            <a:spAutoFit/>
          </a:bodyPr>
          <a:lstStyle/>
          <a:p>
            <a:r>
              <a:rPr kumimoji="1" lang="ja-JP" altLang="en-US" sz="1600" b="1" dirty="0">
                <a:latin typeface="ＭＳ ゴシック" panose="020B0609070205080204" pitchFamily="49" charset="-128"/>
                <a:ea typeface="ＭＳ ゴシック" panose="020B0609070205080204" pitchFamily="49" charset="-128"/>
              </a:rPr>
              <a:t>３．研究内容</a:t>
            </a:r>
          </a:p>
        </p:txBody>
      </p:sp>
      <p:cxnSp>
        <p:nvCxnSpPr>
          <p:cNvPr id="15" name="直線コネクタ 14">
            <a:extLst>
              <a:ext uri="{FF2B5EF4-FFF2-40B4-BE49-F238E27FC236}">
                <a16:creationId xmlns:a16="http://schemas.microsoft.com/office/drawing/2014/main" id="{6870892C-81C1-4B15-B819-EAEB2823BDB9}"/>
              </a:ext>
            </a:extLst>
          </p:cNvPr>
          <p:cNvCxnSpPr/>
          <p:nvPr userDrawn="1"/>
        </p:nvCxnSpPr>
        <p:spPr>
          <a:xfrm>
            <a:off x="165100" y="7851523"/>
            <a:ext cx="6477000"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6" name="テキスト ボックス 15">
            <a:extLst>
              <a:ext uri="{FF2B5EF4-FFF2-40B4-BE49-F238E27FC236}">
                <a16:creationId xmlns:a16="http://schemas.microsoft.com/office/drawing/2014/main" id="{D3D86E63-DC15-4BDA-9F8B-7196D19495A4}"/>
              </a:ext>
            </a:extLst>
          </p:cNvPr>
          <p:cNvSpPr txBox="1"/>
          <p:nvPr userDrawn="1"/>
        </p:nvSpPr>
        <p:spPr>
          <a:xfrm>
            <a:off x="123667" y="7506692"/>
            <a:ext cx="3079689" cy="338554"/>
          </a:xfrm>
          <a:prstGeom prst="rect">
            <a:avLst/>
          </a:prstGeom>
          <a:noFill/>
        </p:spPr>
        <p:txBody>
          <a:bodyPr wrap="none" rtlCol="0">
            <a:spAutoFit/>
          </a:bodyPr>
          <a:lstStyle/>
          <a:p>
            <a:r>
              <a:rPr kumimoji="1" lang="ja-JP" altLang="en-US" sz="1600" b="1" dirty="0">
                <a:latin typeface="ＭＳ ゴシック" panose="020B0609070205080204" pitchFamily="49" charset="-128"/>
                <a:ea typeface="ＭＳ ゴシック" panose="020B0609070205080204" pitchFamily="49" charset="-128"/>
              </a:rPr>
              <a:t>４．達成目標・期待される効果</a:t>
            </a:r>
          </a:p>
        </p:txBody>
      </p:sp>
      <p:sp>
        <p:nvSpPr>
          <p:cNvPr id="28" name="テキスト ボックス 27">
            <a:extLst>
              <a:ext uri="{FF2B5EF4-FFF2-40B4-BE49-F238E27FC236}">
                <a16:creationId xmlns:a16="http://schemas.microsoft.com/office/drawing/2014/main" id="{0097F052-9F0B-4D59-BC2F-E8B00AF7FF45}"/>
              </a:ext>
            </a:extLst>
          </p:cNvPr>
          <p:cNvSpPr txBox="1"/>
          <p:nvPr userDrawn="1"/>
        </p:nvSpPr>
        <p:spPr>
          <a:xfrm>
            <a:off x="324566" y="7891992"/>
            <a:ext cx="1033386" cy="307777"/>
          </a:xfrm>
          <a:prstGeom prst="rect">
            <a:avLst/>
          </a:prstGeom>
          <a:noFill/>
        </p:spPr>
        <p:txBody>
          <a:bodyPr wrap="square" rtlCol="0">
            <a:spAutoFit/>
          </a:bodyPr>
          <a:lstStyle/>
          <a:p>
            <a:r>
              <a:rPr kumimoji="1" lang="ja-JP" altLang="en-US" sz="1400" b="1" dirty="0">
                <a:latin typeface="+mn-ea"/>
              </a:rPr>
              <a:t>達成目標</a:t>
            </a:r>
          </a:p>
        </p:txBody>
      </p:sp>
      <p:sp>
        <p:nvSpPr>
          <p:cNvPr id="29" name="テキスト ボックス 28">
            <a:extLst>
              <a:ext uri="{FF2B5EF4-FFF2-40B4-BE49-F238E27FC236}">
                <a16:creationId xmlns:a16="http://schemas.microsoft.com/office/drawing/2014/main" id="{79B55B52-E2AC-4C3A-B7B7-747280F33F6A}"/>
              </a:ext>
            </a:extLst>
          </p:cNvPr>
          <p:cNvSpPr txBox="1"/>
          <p:nvPr userDrawn="1"/>
        </p:nvSpPr>
        <p:spPr>
          <a:xfrm>
            <a:off x="3893266" y="7891992"/>
            <a:ext cx="1606782" cy="307777"/>
          </a:xfrm>
          <a:prstGeom prst="rect">
            <a:avLst/>
          </a:prstGeom>
          <a:noFill/>
        </p:spPr>
        <p:txBody>
          <a:bodyPr wrap="square" rtlCol="0">
            <a:spAutoFit/>
          </a:bodyPr>
          <a:lstStyle/>
          <a:p>
            <a:r>
              <a:rPr kumimoji="1" lang="ja-JP" altLang="en-US" sz="1400" b="1" dirty="0">
                <a:latin typeface="+mn-ea"/>
              </a:rPr>
              <a:t>期待される効果</a:t>
            </a:r>
            <a:endParaRPr kumimoji="1" lang="en-US" altLang="ja-JP" sz="1400" b="1" dirty="0">
              <a:latin typeface="+mn-ea"/>
            </a:endParaRPr>
          </a:p>
        </p:txBody>
      </p:sp>
      <p:cxnSp>
        <p:nvCxnSpPr>
          <p:cNvPr id="31" name="直線コネクタ 30">
            <a:extLst>
              <a:ext uri="{FF2B5EF4-FFF2-40B4-BE49-F238E27FC236}">
                <a16:creationId xmlns:a16="http://schemas.microsoft.com/office/drawing/2014/main" id="{9B6EC3F2-D8ED-4D96-A6BD-0986BA358521}"/>
              </a:ext>
            </a:extLst>
          </p:cNvPr>
          <p:cNvCxnSpPr/>
          <p:nvPr userDrawn="1"/>
        </p:nvCxnSpPr>
        <p:spPr>
          <a:xfrm>
            <a:off x="190500" y="9314109"/>
            <a:ext cx="6477000"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33" name="テキスト ボックス 32">
            <a:extLst>
              <a:ext uri="{FF2B5EF4-FFF2-40B4-BE49-F238E27FC236}">
                <a16:creationId xmlns:a16="http://schemas.microsoft.com/office/drawing/2014/main" id="{8A49075D-42B1-46FA-8EB1-4E2A1219553E}"/>
              </a:ext>
            </a:extLst>
          </p:cNvPr>
          <p:cNvSpPr txBox="1"/>
          <p:nvPr userDrawn="1"/>
        </p:nvSpPr>
        <p:spPr>
          <a:xfrm>
            <a:off x="206044" y="9331154"/>
            <a:ext cx="1261884" cy="276999"/>
          </a:xfrm>
          <a:prstGeom prst="rect">
            <a:avLst/>
          </a:prstGeom>
          <a:noFill/>
        </p:spPr>
        <p:txBody>
          <a:bodyPr wrap="none" rtlCol="0">
            <a:spAutoFit/>
          </a:bodyPr>
          <a:lstStyle/>
          <a:p>
            <a:r>
              <a:rPr kumimoji="1" lang="ja-JP" altLang="en-US" sz="1200" b="1" dirty="0">
                <a:latin typeface="ＭＳ ゴシック" panose="020B0609070205080204" pitchFamily="49" charset="-128"/>
                <a:ea typeface="ＭＳ ゴシック" panose="020B0609070205080204" pitchFamily="49" charset="-128"/>
              </a:rPr>
              <a:t>研究代表機関：</a:t>
            </a:r>
          </a:p>
        </p:txBody>
      </p:sp>
      <p:sp>
        <p:nvSpPr>
          <p:cNvPr id="17" name="テキスト ボックス 16">
            <a:extLst>
              <a:ext uri="{FF2B5EF4-FFF2-40B4-BE49-F238E27FC236}">
                <a16:creationId xmlns:a16="http://schemas.microsoft.com/office/drawing/2014/main" id="{89A0DE6E-0272-495C-B5D3-311BE7871114}"/>
              </a:ext>
            </a:extLst>
          </p:cNvPr>
          <p:cNvSpPr txBox="1"/>
          <p:nvPr userDrawn="1"/>
        </p:nvSpPr>
        <p:spPr>
          <a:xfrm>
            <a:off x="206044" y="9610967"/>
            <a:ext cx="1261884" cy="276999"/>
          </a:xfrm>
          <a:prstGeom prst="rect">
            <a:avLst/>
          </a:prstGeom>
          <a:noFill/>
        </p:spPr>
        <p:txBody>
          <a:bodyPr wrap="none" rtlCol="0">
            <a:spAutoFit/>
          </a:bodyPr>
          <a:lstStyle/>
          <a:p>
            <a:r>
              <a:rPr kumimoji="1" lang="ja-JP" altLang="en-US" sz="1200" b="1" dirty="0">
                <a:latin typeface="ＭＳ ゴシック" panose="020B0609070205080204" pitchFamily="49" charset="-128"/>
                <a:ea typeface="ＭＳ ゴシック" panose="020B0609070205080204" pitchFamily="49" charset="-128"/>
              </a:rPr>
              <a:t>共同研究機関：</a:t>
            </a:r>
          </a:p>
        </p:txBody>
      </p:sp>
    </p:spTree>
    <p:extLst>
      <p:ext uri="{BB962C8B-B14F-4D97-AF65-F5344CB8AC3E}">
        <p14:creationId xmlns:p14="http://schemas.microsoft.com/office/powerpoint/2010/main" val="1366753420"/>
      </p:ext>
    </p:extLst>
  </p:cSld>
  <p:clrMapOvr>
    <a:masterClrMapping/>
  </p:clrMapOvr>
  <p:extLst>
    <p:ext uri="{DCECCB84-F9BA-43D5-87BE-67443E8EF086}">
      <p15:sldGuideLst xmlns:p15="http://schemas.microsoft.com/office/powerpoint/2012/main">
        <p15:guide id="1" orient="horz" pos="3120" userDrawn="1">
          <p15:clr>
            <a:srgbClr val="FBAE40"/>
          </p15:clr>
        </p15:guide>
        <p15:guide id="2" pos="2160" userDrawn="1">
          <p15:clr>
            <a:srgbClr val="FBAE40"/>
          </p15:clr>
        </p15:guide>
      </p15:sldGuideLst>
    </p:ext>
  </p:extLs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CA963A0F-1CFB-4E34-8FB8-B60140D0812A}" type="datetimeFigureOut">
              <a:rPr kumimoji="1" lang="ja-JP" altLang="en-US" smtClean="0"/>
              <a:t>2026/1/6</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ED185B54-DFB6-4BC2-94D0-BBC1A08C9133}" type="slidenum">
              <a:rPr kumimoji="1" lang="ja-JP" altLang="en-US" smtClean="0"/>
              <a:t>‹#›</a:t>
            </a:fld>
            <a:endParaRPr kumimoji="1" lang="ja-JP" altLang="en-US"/>
          </a:p>
        </p:txBody>
      </p:sp>
    </p:spTree>
    <p:extLst>
      <p:ext uri="{BB962C8B-B14F-4D97-AF65-F5344CB8AC3E}">
        <p14:creationId xmlns:p14="http://schemas.microsoft.com/office/powerpoint/2010/main" val="3231784270"/>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C5F0B96B-9DDD-427A-9A55-86A638D994AE}"/>
              </a:ext>
            </a:extLst>
          </p:cNvPr>
          <p:cNvSpPr txBox="1"/>
          <p:nvPr/>
        </p:nvSpPr>
        <p:spPr>
          <a:xfrm>
            <a:off x="324566" y="8132816"/>
            <a:ext cx="2700000" cy="954107"/>
          </a:xfrm>
          <a:prstGeom prst="rect">
            <a:avLst/>
          </a:prstGeom>
          <a:noFill/>
        </p:spPr>
        <p:txBody>
          <a:bodyPr wrap="square" rtlCol="0">
            <a:spAutoFit/>
          </a:bodyPr>
          <a:lstStyle/>
          <a:p>
            <a:r>
              <a:rPr kumimoji="1" lang="ja-JP" altLang="en-US" sz="1400" dirty="0">
                <a:latin typeface="+mn-ea"/>
              </a:rPr>
              <a:t>・○○○・・・</a:t>
            </a:r>
            <a:endParaRPr kumimoji="1" lang="en-US" altLang="ja-JP" sz="1400" dirty="0">
              <a:latin typeface="+mn-ea"/>
            </a:endParaRPr>
          </a:p>
          <a:p>
            <a:r>
              <a:rPr kumimoji="1" lang="ja-JP" altLang="en-US" sz="1400" dirty="0">
                <a:latin typeface="+mn-ea"/>
              </a:rPr>
              <a:t>・△△△・・・</a:t>
            </a:r>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p:txBody>
      </p:sp>
      <p:sp>
        <p:nvSpPr>
          <p:cNvPr id="8" name="テキスト ボックス 7">
            <a:extLst>
              <a:ext uri="{FF2B5EF4-FFF2-40B4-BE49-F238E27FC236}">
                <a16:creationId xmlns:a16="http://schemas.microsoft.com/office/drawing/2014/main" id="{01A456ED-6AB2-4C18-A8BB-070625D1A7B1}"/>
              </a:ext>
            </a:extLst>
          </p:cNvPr>
          <p:cNvSpPr txBox="1"/>
          <p:nvPr/>
        </p:nvSpPr>
        <p:spPr>
          <a:xfrm>
            <a:off x="3893266" y="8132816"/>
            <a:ext cx="2700000" cy="954107"/>
          </a:xfrm>
          <a:prstGeom prst="rect">
            <a:avLst/>
          </a:prstGeom>
          <a:noFill/>
        </p:spPr>
        <p:txBody>
          <a:bodyPr wrap="square" rtlCol="0">
            <a:spAutoFit/>
          </a:bodyPr>
          <a:lstStyle/>
          <a:p>
            <a:r>
              <a:rPr kumimoji="1" lang="ja-JP" altLang="en-US" sz="1400" dirty="0">
                <a:latin typeface="+mn-ea"/>
              </a:rPr>
              <a:t>・○○○・・・</a:t>
            </a:r>
            <a:endParaRPr kumimoji="1" lang="en-US" altLang="ja-JP" sz="1400" dirty="0">
              <a:latin typeface="+mn-ea"/>
            </a:endParaRPr>
          </a:p>
          <a:p>
            <a:r>
              <a:rPr kumimoji="1" lang="ja-JP" altLang="en-US" sz="1400" dirty="0">
                <a:latin typeface="+mn-ea"/>
              </a:rPr>
              <a:t>・△△△・・・</a:t>
            </a:r>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p:txBody>
      </p:sp>
      <p:sp>
        <p:nvSpPr>
          <p:cNvPr id="9" name="矢印: 右 8">
            <a:extLst>
              <a:ext uri="{FF2B5EF4-FFF2-40B4-BE49-F238E27FC236}">
                <a16:creationId xmlns:a16="http://schemas.microsoft.com/office/drawing/2014/main" id="{3D18E674-BDA0-4AC7-93D8-C37A5EA9EEA6}"/>
              </a:ext>
            </a:extLst>
          </p:cNvPr>
          <p:cNvSpPr/>
          <p:nvPr/>
        </p:nvSpPr>
        <p:spPr>
          <a:xfrm>
            <a:off x="3200400" y="8466283"/>
            <a:ext cx="533400" cy="533394"/>
          </a:xfrm>
          <a:prstGeom prst="right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86ED04E4-E3B5-4AF9-8ED4-4AE42AE63A22}"/>
              </a:ext>
            </a:extLst>
          </p:cNvPr>
          <p:cNvSpPr txBox="1"/>
          <p:nvPr/>
        </p:nvSpPr>
        <p:spPr>
          <a:xfrm>
            <a:off x="323697" y="5238691"/>
            <a:ext cx="3060000" cy="2031325"/>
          </a:xfrm>
          <a:prstGeom prst="rect">
            <a:avLst/>
          </a:prstGeom>
          <a:noFill/>
        </p:spPr>
        <p:txBody>
          <a:bodyPr wrap="square" rtlCol="0">
            <a:spAutoFit/>
          </a:bodyPr>
          <a:lstStyle/>
          <a:p>
            <a:r>
              <a:rPr kumimoji="1" lang="ja-JP" altLang="en-US" sz="1400" dirty="0">
                <a:latin typeface="+mn-ea"/>
              </a:rPr>
              <a:t>〇〇〇〇。</a:t>
            </a:r>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p>
        </p:txBody>
      </p:sp>
      <p:sp>
        <p:nvSpPr>
          <p:cNvPr id="12" name="正方形/長方形 11">
            <a:extLst>
              <a:ext uri="{FF2B5EF4-FFF2-40B4-BE49-F238E27FC236}">
                <a16:creationId xmlns:a16="http://schemas.microsoft.com/office/drawing/2014/main" id="{6020121F-B447-4AF1-A580-B910346A5265}"/>
              </a:ext>
            </a:extLst>
          </p:cNvPr>
          <p:cNvSpPr/>
          <p:nvPr/>
        </p:nvSpPr>
        <p:spPr>
          <a:xfrm>
            <a:off x="3466488" y="2579315"/>
            <a:ext cx="3060000" cy="1980000"/>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rPr>
              <a:t>研究背景をイメージする補助となる図や写真</a:t>
            </a:r>
            <a:endParaRPr kumimoji="1" lang="en-US" altLang="ja-JP" sz="1400" dirty="0">
              <a:solidFill>
                <a:schemeClr val="tx1"/>
              </a:solidFill>
            </a:endParaRPr>
          </a:p>
          <a:p>
            <a:r>
              <a:rPr kumimoji="1" lang="ja-JP" altLang="en-US" sz="1400" dirty="0">
                <a:solidFill>
                  <a:schemeClr val="tx1"/>
                </a:solidFill>
              </a:rPr>
              <a:t>高：</a:t>
            </a:r>
            <a:r>
              <a:rPr kumimoji="1" lang="en-US" altLang="ja-JP" sz="1400" dirty="0">
                <a:solidFill>
                  <a:schemeClr val="tx1"/>
                </a:solidFill>
              </a:rPr>
              <a:t>5.5cm</a:t>
            </a:r>
          </a:p>
          <a:p>
            <a:r>
              <a:rPr kumimoji="1" lang="ja-JP" altLang="en-US" sz="1400" dirty="0">
                <a:solidFill>
                  <a:schemeClr val="tx1"/>
                </a:solidFill>
              </a:rPr>
              <a:t>幅：</a:t>
            </a:r>
            <a:r>
              <a:rPr kumimoji="1" lang="en-US" altLang="ja-JP" sz="1400" dirty="0">
                <a:solidFill>
                  <a:schemeClr val="tx1"/>
                </a:solidFill>
              </a:rPr>
              <a:t>8.5cm</a:t>
            </a:r>
          </a:p>
          <a:p>
            <a:r>
              <a:rPr kumimoji="1" lang="en-US" altLang="ja-JP" sz="1400" dirty="0">
                <a:solidFill>
                  <a:schemeClr val="tx1"/>
                </a:solidFill>
              </a:rPr>
              <a:t>※</a:t>
            </a:r>
            <a:r>
              <a:rPr kumimoji="1" lang="ja-JP" altLang="en-US" sz="1400" dirty="0">
                <a:solidFill>
                  <a:schemeClr val="tx1"/>
                </a:solidFill>
              </a:rPr>
              <a:t>印刷した際に図や写真が鮮明に見えるよう画素数を調整すること（写真であれば</a:t>
            </a:r>
            <a:r>
              <a:rPr kumimoji="1" lang="en-US" altLang="ja-JP" sz="1400" dirty="0">
                <a:solidFill>
                  <a:schemeClr val="tx1"/>
                </a:solidFill>
              </a:rPr>
              <a:t>100</a:t>
            </a:r>
            <a:r>
              <a:rPr kumimoji="1" lang="ja-JP" altLang="en-US" sz="1400" dirty="0">
                <a:solidFill>
                  <a:schemeClr val="tx1"/>
                </a:solidFill>
              </a:rPr>
              <a:t>万画素以上）</a:t>
            </a:r>
          </a:p>
        </p:txBody>
      </p:sp>
      <p:sp>
        <p:nvSpPr>
          <p:cNvPr id="15" name="テキスト ボックス 14">
            <a:extLst>
              <a:ext uri="{FF2B5EF4-FFF2-40B4-BE49-F238E27FC236}">
                <a16:creationId xmlns:a16="http://schemas.microsoft.com/office/drawing/2014/main" id="{30AFCF5B-83AC-4418-B72A-9B7A63605911}"/>
              </a:ext>
            </a:extLst>
          </p:cNvPr>
          <p:cNvSpPr txBox="1"/>
          <p:nvPr/>
        </p:nvSpPr>
        <p:spPr>
          <a:xfrm>
            <a:off x="323697" y="2579316"/>
            <a:ext cx="3060000" cy="2031325"/>
          </a:xfrm>
          <a:prstGeom prst="rect">
            <a:avLst/>
          </a:prstGeom>
          <a:noFill/>
        </p:spPr>
        <p:txBody>
          <a:bodyPr wrap="square" rtlCol="0">
            <a:spAutoFit/>
          </a:bodyPr>
          <a:lstStyle/>
          <a:p>
            <a:r>
              <a:rPr kumimoji="1" lang="ja-JP" altLang="en-US" sz="1400" dirty="0">
                <a:latin typeface="+mn-ea"/>
              </a:rPr>
              <a:t>〇〇〇〇。</a:t>
            </a:r>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a:p>
            <a:endParaRPr kumimoji="1" lang="en-US" altLang="ja-JP" sz="1400" dirty="0">
              <a:latin typeface="+mn-ea"/>
            </a:endParaRPr>
          </a:p>
        </p:txBody>
      </p:sp>
      <p:sp>
        <p:nvSpPr>
          <p:cNvPr id="16" name="正方形/長方形 15">
            <a:extLst>
              <a:ext uri="{FF2B5EF4-FFF2-40B4-BE49-F238E27FC236}">
                <a16:creationId xmlns:a16="http://schemas.microsoft.com/office/drawing/2014/main" id="{6A6BA78C-4A6D-474E-A2C7-5EFC9875A8DB}"/>
              </a:ext>
            </a:extLst>
          </p:cNvPr>
          <p:cNvSpPr/>
          <p:nvPr/>
        </p:nvSpPr>
        <p:spPr>
          <a:xfrm>
            <a:off x="3466488" y="5238691"/>
            <a:ext cx="3060000" cy="1980000"/>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rPr>
              <a:t>研究内容をイメージする補助となる図や写真</a:t>
            </a:r>
            <a:endParaRPr kumimoji="1" lang="en-US" altLang="ja-JP" sz="1400" dirty="0">
              <a:solidFill>
                <a:schemeClr val="tx1"/>
              </a:solidFill>
            </a:endParaRPr>
          </a:p>
          <a:p>
            <a:r>
              <a:rPr kumimoji="1" lang="ja-JP" altLang="en-US" sz="1400" dirty="0">
                <a:solidFill>
                  <a:schemeClr val="tx1"/>
                </a:solidFill>
              </a:rPr>
              <a:t>高：</a:t>
            </a:r>
            <a:r>
              <a:rPr kumimoji="1" lang="en-US" altLang="ja-JP" sz="1400" dirty="0">
                <a:solidFill>
                  <a:schemeClr val="tx1"/>
                </a:solidFill>
              </a:rPr>
              <a:t>5.5cm</a:t>
            </a:r>
          </a:p>
          <a:p>
            <a:r>
              <a:rPr kumimoji="1" lang="ja-JP" altLang="en-US" sz="1400" dirty="0">
                <a:solidFill>
                  <a:schemeClr val="tx1"/>
                </a:solidFill>
              </a:rPr>
              <a:t>幅：</a:t>
            </a:r>
            <a:r>
              <a:rPr kumimoji="1" lang="en-US" altLang="ja-JP" sz="1400" dirty="0">
                <a:solidFill>
                  <a:schemeClr val="tx1"/>
                </a:solidFill>
              </a:rPr>
              <a:t>8.5cm</a:t>
            </a:r>
          </a:p>
          <a:p>
            <a:r>
              <a:rPr kumimoji="1" lang="en-US" altLang="ja-JP" sz="1400" dirty="0">
                <a:solidFill>
                  <a:schemeClr val="tx1"/>
                </a:solidFill>
              </a:rPr>
              <a:t>※</a:t>
            </a:r>
            <a:r>
              <a:rPr kumimoji="1" lang="ja-JP" altLang="en-US" sz="1400" dirty="0">
                <a:solidFill>
                  <a:schemeClr val="tx1"/>
                </a:solidFill>
              </a:rPr>
              <a:t>印刷した際に図や写真が鮮明</a:t>
            </a:r>
            <a:r>
              <a:rPr kumimoji="1" lang="ja-JP" altLang="en-US" sz="1400">
                <a:solidFill>
                  <a:schemeClr val="tx1"/>
                </a:solidFill>
              </a:rPr>
              <a:t>に見えるよう</a:t>
            </a:r>
            <a:r>
              <a:rPr kumimoji="1" lang="ja-JP" altLang="en-US" sz="1400" dirty="0">
                <a:solidFill>
                  <a:schemeClr val="tx1"/>
                </a:solidFill>
              </a:rPr>
              <a:t>画素数を調整すること（写真であれば</a:t>
            </a:r>
            <a:r>
              <a:rPr kumimoji="1" lang="en-US" altLang="ja-JP" sz="1400" dirty="0">
                <a:solidFill>
                  <a:schemeClr val="tx1"/>
                </a:solidFill>
              </a:rPr>
              <a:t>100</a:t>
            </a:r>
            <a:r>
              <a:rPr kumimoji="1" lang="ja-JP" altLang="en-US" sz="1400" dirty="0">
                <a:solidFill>
                  <a:schemeClr val="tx1"/>
                </a:solidFill>
              </a:rPr>
              <a:t>万画素以上）</a:t>
            </a:r>
          </a:p>
        </p:txBody>
      </p:sp>
      <p:sp>
        <p:nvSpPr>
          <p:cNvPr id="5" name="テキスト ボックス 4">
            <a:extLst>
              <a:ext uri="{FF2B5EF4-FFF2-40B4-BE49-F238E27FC236}">
                <a16:creationId xmlns:a16="http://schemas.microsoft.com/office/drawing/2014/main" id="{F7305B55-3F05-46CC-A80B-5A3DF5ACFFA8}"/>
              </a:ext>
            </a:extLst>
          </p:cNvPr>
          <p:cNvSpPr txBox="1"/>
          <p:nvPr/>
        </p:nvSpPr>
        <p:spPr>
          <a:xfrm>
            <a:off x="1266491" y="9645383"/>
            <a:ext cx="3852337" cy="261610"/>
          </a:xfrm>
          <a:prstGeom prst="rect">
            <a:avLst/>
          </a:prstGeom>
          <a:noFill/>
        </p:spPr>
        <p:txBody>
          <a:bodyPr wrap="none" rtlCol="0">
            <a:spAutoFit/>
          </a:bodyPr>
          <a:lstStyle/>
          <a:p>
            <a:r>
              <a:rPr kumimoji="1" lang="ja-JP" altLang="en-US" sz="1100" dirty="0"/>
              <a:t>○○研究所、○○大学、○○県、株式会社○○、○○法人</a:t>
            </a:r>
          </a:p>
        </p:txBody>
      </p:sp>
      <p:sp>
        <p:nvSpPr>
          <p:cNvPr id="14" name="テキスト ボックス 13">
            <a:extLst>
              <a:ext uri="{FF2B5EF4-FFF2-40B4-BE49-F238E27FC236}">
                <a16:creationId xmlns:a16="http://schemas.microsoft.com/office/drawing/2014/main" id="{9439D498-3848-4A18-B58A-B2D1485CA989}"/>
              </a:ext>
            </a:extLst>
          </p:cNvPr>
          <p:cNvSpPr txBox="1"/>
          <p:nvPr/>
        </p:nvSpPr>
        <p:spPr>
          <a:xfrm>
            <a:off x="1266491" y="9373987"/>
            <a:ext cx="889987" cy="261610"/>
          </a:xfrm>
          <a:prstGeom prst="rect">
            <a:avLst/>
          </a:prstGeom>
          <a:noFill/>
        </p:spPr>
        <p:txBody>
          <a:bodyPr wrap="none" rtlCol="0">
            <a:spAutoFit/>
          </a:bodyPr>
          <a:lstStyle/>
          <a:p>
            <a:r>
              <a:rPr kumimoji="1" lang="ja-JP" altLang="en-US" sz="1100" dirty="0"/>
              <a:t>○○研究所</a:t>
            </a:r>
          </a:p>
        </p:txBody>
      </p:sp>
      <p:sp>
        <p:nvSpPr>
          <p:cNvPr id="17" name="テキスト ボックス 16">
            <a:extLst>
              <a:ext uri="{FF2B5EF4-FFF2-40B4-BE49-F238E27FC236}">
                <a16:creationId xmlns:a16="http://schemas.microsoft.com/office/drawing/2014/main" id="{24A1FEF9-0781-40AD-9643-9EE500F12E15}"/>
              </a:ext>
            </a:extLst>
          </p:cNvPr>
          <p:cNvSpPr txBox="1"/>
          <p:nvPr/>
        </p:nvSpPr>
        <p:spPr>
          <a:xfrm>
            <a:off x="586740" y="132520"/>
            <a:ext cx="5729000" cy="1077218"/>
          </a:xfrm>
          <a:prstGeom prst="rect">
            <a:avLst/>
          </a:prstGeom>
          <a:noFill/>
        </p:spPr>
        <p:txBody>
          <a:bodyPr wrap="square" rtlCol="0">
            <a:spAutoFit/>
          </a:bodyPr>
          <a:lstStyle/>
          <a:p>
            <a:pPr algn="ctr"/>
            <a:r>
              <a:rPr kumimoji="1" lang="ja-JP" altLang="en-US" sz="1600" b="1">
                <a:latin typeface="ＭＳ ゴシック" panose="020B0609070205080204" pitchFamily="49" charset="-128"/>
                <a:ea typeface="ＭＳ ゴシック" panose="020B0609070205080204" pitchFamily="49" charset="-128"/>
              </a:rPr>
              <a:t>令和７年度スギ</a:t>
            </a:r>
            <a:r>
              <a:rPr kumimoji="1" lang="ja-JP" altLang="en-US" sz="1600" b="1" dirty="0">
                <a:latin typeface="ＭＳ ゴシック" panose="020B0609070205080204" pitchFamily="49" charset="-128"/>
                <a:ea typeface="ＭＳ ゴシック" panose="020B0609070205080204" pitchFamily="49" charset="-128"/>
              </a:rPr>
              <a:t>花粉米の実用化に向けた安全性・有効性</a:t>
            </a:r>
            <a:r>
              <a:rPr kumimoji="1" lang="ja-JP" altLang="en-US" sz="1600" b="1">
                <a:latin typeface="ＭＳ ゴシック" panose="020B0609070205080204" pitchFamily="49" charset="-128"/>
                <a:ea typeface="ＭＳ ゴシック" panose="020B0609070205080204" pitchFamily="49" charset="-128"/>
              </a:rPr>
              <a:t>の検証委託事業 </a:t>
            </a:r>
            <a:endParaRPr kumimoji="1" lang="en-US" altLang="ja-JP" sz="1600" b="1" dirty="0">
              <a:latin typeface="ＭＳ ゴシック" panose="020B0609070205080204" pitchFamily="49" charset="-128"/>
              <a:ea typeface="ＭＳ ゴシック" panose="020B0609070205080204" pitchFamily="49" charset="-128"/>
            </a:endParaRPr>
          </a:p>
          <a:p>
            <a:pPr algn="ctr"/>
            <a:r>
              <a:rPr kumimoji="1" lang="ja-JP" altLang="en-US" sz="1600" b="1" dirty="0">
                <a:latin typeface="ＭＳ ゴシック" panose="020B0609070205080204" pitchFamily="49" charset="-128"/>
                <a:ea typeface="ＭＳ ゴシック" panose="020B0609070205080204" pitchFamily="49" charset="-128"/>
              </a:rPr>
              <a:t>○○の開発</a:t>
            </a:r>
            <a:endParaRPr kumimoji="1" lang="en-US" altLang="ja-JP" sz="1200" dirty="0">
              <a:latin typeface="ＭＳ ゴシック" panose="020B0609070205080204" pitchFamily="49" charset="-128"/>
              <a:ea typeface="ＭＳ ゴシック" panose="020B0609070205080204" pitchFamily="49" charset="-128"/>
            </a:endParaRPr>
          </a:p>
          <a:p>
            <a:pPr algn="ctr"/>
            <a:r>
              <a:rPr kumimoji="1" lang="en-US" altLang="ja-JP" sz="1600" b="1" dirty="0">
                <a:latin typeface="ＭＳ ゴシック" panose="020B0609070205080204" pitchFamily="49" charset="-128"/>
                <a:ea typeface="ＭＳ ゴシック" panose="020B0609070205080204" pitchFamily="49" charset="-128"/>
              </a:rPr>
              <a:t>【</a:t>
            </a:r>
            <a:r>
              <a:rPr kumimoji="1" lang="ja-JP" altLang="en-US" sz="1600" b="1" dirty="0">
                <a:latin typeface="ＭＳ ゴシック" panose="020B0609070205080204" pitchFamily="49" charset="-128"/>
                <a:ea typeface="ＭＳ ゴシック" panose="020B0609070205080204" pitchFamily="49" charset="-128"/>
              </a:rPr>
              <a:t>研究概要</a:t>
            </a:r>
            <a:r>
              <a:rPr kumimoji="1" lang="en-US" altLang="ja-JP" sz="1600" b="1" dirty="0">
                <a:latin typeface="ＭＳ ゴシック" panose="020B0609070205080204" pitchFamily="49" charset="-128"/>
                <a:ea typeface="ＭＳ ゴシック" panose="020B0609070205080204" pitchFamily="49" charset="-128"/>
              </a:rPr>
              <a:t>】</a:t>
            </a:r>
            <a:endParaRPr kumimoji="1" lang="ja-JP" altLang="en-US" sz="1600" b="1" dirty="0">
              <a:latin typeface="ＭＳ ゴシック" panose="020B0609070205080204" pitchFamily="49" charset="-128"/>
              <a:ea typeface="ＭＳ ゴシック" panose="020B0609070205080204" pitchFamily="49" charset="-128"/>
            </a:endParaRPr>
          </a:p>
        </p:txBody>
      </p:sp>
      <p:sp>
        <p:nvSpPr>
          <p:cNvPr id="18" name="テキスト ボックス 17">
            <a:extLst>
              <a:ext uri="{FF2B5EF4-FFF2-40B4-BE49-F238E27FC236}">
                <a16:creationId xmlns:a16="http://schemas.microsoft.com/office/drawing/2014/main" id="{7E1CFD35-3A03-4D50-891A-0CBE392376CC}"/>
              </a:ext>
            </a:extLst>
          </p:cNvPr>
          <p:cNvSpPr txBox="1"/>
          <p:nvPr/>
        </p:nvSpPr>
        <p:spPr>
          <a:xfrm>
            <a:off x="3466488" y="4573851"/>
            <a:ext cx="3060000" cy="276999"/>
          </a:xfrm>
          <a:prstGeom prst="rect">
            <a:avLst/>
          </a:prstGeom>
          <a:noFill/>
        </p:spPr>
        <p:txBody>
          <a:bodyPr wrap="square" rtlCol="0">
            <a:spAutoFit/>
          </a:bodyPr>
          <a:lstStyle/>
          <a:p>
            <a:pPr algn="ctr"/>
            <a:r>
              <a:rPr kumimoji="1" lang="ja-JP" altLang="en-US" sz="1200" dirty="0">
                <a:latin typeface="+mn-ea"/>
              </a:rPr>
              <a:t>図表の説明文、</a:t>
            </a:r>
            <a:r>
              <a:rPr kumimoji="1" lang="en-US" altLang="ja-JP" sz="1200" dirty="0">
                <a:latin typeface="+mn-ea"/>
              </a:rPr>
              <a:t>12</a:t>
            </a:r>
            <a:r>
              <a:rPr kumimoji="1" lang="ja-JP" altLang="en-US" sz="1200" dirty="0">
                <a:latin typeface="+mn-ea"/>
              </a:rPr>
              <a:t>ポイント、１行以内</a:t>
            </a:r>
            <a:endParaRPr kumimoji="1" lang="en-US" altLang="ja-JP" sz="1050" dirty="0">
              <a:latin typeface="+mn-ea"/>
            </a:endParaRPr>
          </a:p>
        </p:txBody>
      </p:sp>
      <p:sp>
        <p:nvSpPr>
          <p:cNvPr id="19" name="テキスト ボックス 18">
            <a:extLst>
              <a:ext uri="{FF2B5EF4-FFF2-40B4-BE49-F238E27FC236}">
                <a16:creationId xmlns:a16="http://schemas.microsoft.com/office/drawing/2014/main" id="{ED6840B4-4C0F-436B-9FE3-4CCF7C520A04}"/>
              </a:ext>
            </a:extLst>
          </p:cNvPr>
          <p:cNvSpPr txBox="1"/>
          <p:nvPr/>
        </p:nvSpPr>
        <p:spPr>
          <a:xfrm>
            <a:off x="3466488" y="7242101"/>
            <a:ext cx="3060000" cy="276999"/>
          </a:xfrm>
          <a:prstGeom prst="rect">
            <a:avLst/>
          </a:prstGeom>
          <a:noFill/>
        </p:spPr>
        <p:txBody>
          <a:bodyPr wrap="square" rtlCol="0">
            <a:spAutoFit/>
          </a:bodyPr>
          <a:lstStyle/>
          <a:p>
            <a:pPr algn="ctr"/>
            <a:r>
              <a:rPr kumimoji="1" lang="ja-JP" altLang="en-US" sz="1200" dirty="0">
                <a:latin typeface="+mn-ea"/>
              </a:rPr>
              <a:t>図表の説明文、</a:t>
            </a:r>
            <a:r>
              <a:rPr kumimoji="1" lang="en-US" altLang="ja-JP" sz="1200" dirty="0">
                <a:latin typeface="+mn-ea"/>
              </a:rPr>
              <a:t>12</a:t>
            </a:r>
            <a:r>
              <a:rPr kumimoji="1" lang="ja-JP" altLang="en-US" sz="1200" dirty="0">
                <a:latin typeface="+mn-ea"/>
              </a:rPr>
              <a:t>ポイント、１行以内</a:t>
            </a:r>
            <a:endParaRPr kumimoji="1" lang="en-US" altLang="ja-JP" sz="1050" dirty="0">
              <a:latin typeface="+mn-ea"/>
            </a:endParaRPr>
          </a:p>
        </p:txBody>
      </p:sp>
      <p:sp>
        <p:nvSpPr>
          <p:cNvPr id="20" name="四角形吹き出し 4">
            <a:extLst>
              <a:ext uri="{FF2B5EF4-FFF2-40B4-BE49-F238E27FC236}">
                <a16:creationId xmlns:a16="http://schemas.microsoft.com/office/drawing/2014/main" id="{D7F48051-C1D9-474D-9342-44E13511B2F9}"/>
              </a:ext>
            </a:extLst>
          </p:cNvPr>
          <p:cNvSpPr/>
          <p:nvPr/>
        </p:nvSpPr>
        <p:spPr>
          <a:xfrm>
            <a:off x="1593706" y="1537331"/>
            <a:ext cx="5140255" cy="718337"/>
          </a:xfrm>
          <a:prstGeom prst="wedgeRectCallout">
            <a:avLst>
              <a:gd name="adj1" fmla="val -56394"/>
              <a:gd name="adj2" fmla="val -37995"/>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提案する研究課題に係る研究目的について以下の例のように、端的に２行又は３行で記載。</a:t>
            </a:r>
          </a:p>
          <a:p>
            <a:pPr algn="just"/>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（例）○○（何を行うか）により、○○（研究達成により農家や国民生活等に対する波及効果）することを目的とする。</a:t>
            </a:r>
          </a:p>
        </p:txBody>
      </p:sp>
      <p:sp>
        <p:nvSpPr>
          <p:cNvPr id="21" name="四角形吹き出し 4">
            <a:extLst>
              <a:ext uri="{FF2B5EF4-FFF2-40B4-BE49-F238E27FC236}">
                <a16:creationId xmlns:a16="http://schemas.microsoft.com/office/drawing/2014/main" id="{525D748A-F93B-47EF-8346-85264BE14909}"/>
              </a:ext>
            </a:extLst>
          </p:cNvPr>
          <p:cNvSpPr/>
          <p:nvPr/>
        </p:nvSpPr>
        <p:spPr>
          <a:xfrm>
            <a:off x="693531" y="3257392"/>
            <a:ext cx="2261336" cy="400208"/>
          </a:xfrm>
          <a:prstGeom prst="wedgeRectCallout">
            <a:avLst>
              <a:gd name="adj1" fmla="val -36715"/>
              <a:gd name="adj2" fmla="val -147006"/>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endPar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endParaRPr>
          </a:p>
          <a:p>
            <a:pPr algn="just"/>
            <a:r>
              <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研究の背景となる現状、課題、経緯等を７行以上</a:t>
            </a:r>
            <a:r>
              <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10</a:t>
            </a:r>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行以内で記載。</a:t>
            </a:r>
            <a:endPar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endParaRPr>
          </a:p>
          <a:p>
            <a:pPr algn="just"/>
            <a:endPar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endParaRPr>
          </a:p>
        </p:txBody>
      </p:sp>
      <p:sp>
        <p:nvSpPr>
          <p:cNvPr id="22" name="テキスト ボックス 21">
            <a:extLst>
              <a:ext uri="{FF2B5EF4-FFF2-40B4-BE49-F238E27FC236}">
                <a16:creationId xmlns:a16="http://schemas.microsoft.com/office/drawing/2014/main" id="{380428DD-D5BD-459E-BA6A-61C2E5C0275C}"/>
              </a:ext>
            </a:extLst>
          </p:cNvPr>
          <p:cNvSpPr txBox="1"/>
          <p:nvPr/>
        </p:nvSpPr>
        <p:spPr>
          <a:xfrm>
            <a:off x="315000" y="1447317"/>
            <a:ext cx="6264000" cy="677108"/>
          </a:xfrm>
          <a:prstGeom prst="rect">
            <a:avLst/>
          </a:prstGeom>
          <a:noFill/>
        </p:spPr>
        <p:txBody>
          <a:bodyPr wrap="square" rtlCol="0">
            <a:spAutoFit/>
          </a:bodyPr>
          <a:lstStyle/>
          <a:p>
            <a:r>
              <a:rPr kumimoji="1" lang="ja-JP" altLang="en-US" sz="1400" dirty="0">
                <a:latin typeface="+mn-ea"/>
              </a:rPr>
              <a:t>〇〇〇〇。</a:t>
            </a:r>
            <a:endParaRPr kumimoji="1" lang="en-US" altLang="ja-JP" sz="1400" dirty="0">
              <a:latin typeface="+mn-ea"/>
            </a:endParaRPr>
          </a:p>
          <a:p>
            <a:endParaRPr kumimoji="1" lang="en-US" altLang="ja-JP" sz="1200" dirty="0">
              <a:latin typeface="+mn-ea"/>
            </a:endParaRPr>
          </a:p>
          <a:p>
            <a:endParaRPr kumimoji="1" lang="en-US" altLang="ja-JP" sz="1200" dirty="0">
              <a:latin typeface="+mn-ea"/>
            </a:endParaRPr>
          </a:p>
        </p:txBody>
      </p:sp>
      <p:sp>
        <p:nvSpPr>
          <p:cNvPr id="23" name="四角形吹き出し 4">
            <a:extLst>
              <a:ext uri="{FF2B5EF4-FFF2-40B4-BE49-F238E27FC236}">
                <a16:creationId xmlns:a16="http://schemas.microsoft.com/office/drawing/2014/main" id="{5D8B9496-A374-41DC-9A85-70A952E0B36C}"/>
              </a:ext>
            </a:extLst>
          </p:cNvPr>
          <p:cNvSpPr/>
          <p:nvPr/>
        </p:nvSpPr>
        <p:spPr>
          <a:xfrm>
            <a:off x="372725" y="6013159"/>
            <a:ext cx="2961943" cy="935545"/>
          </a:xfrm>
          <a:prstGeom prst="wedgeRectCallout">
            <a:avLst>
              <a:gd name="adj1" fmla="val -31401"/>
              <a:gd name="adj2" fmla="val -108091"/>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主な研究手法について、箇条書きで記載（３つまで）。</a:t>
            </a:r>
          </a:p>
          <a:p>
            <a:pPr algn="just"/>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①○○のため、○○を実施（３行以内）</a:t>
            </a:r>
          </a:p>
          <a:p>
            <a:pPr algn="just"/>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②（上に同じ）</a:t>
            </a:r>
          </a:p>
          <a:p>
            <a:pPr algn="just"/>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③（上に同じ）</a:t>
            </a:r>
            <a:endPar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endParaRPr>
          </a:p>
        </p:txBody>
      </p:sp>
      <p:sp>
        <p:nvSpPr>
          <p:cNvPr id="24" name="四角形吹き出し 4">
            <a:extLst>
              <a:ext uri="{FF2B5EF4-FFF2-40B4-BE49-F238E27FC236}">
                <a16:creationId xmlns:a16="http://schemas.microsoft.com/office/drawing/2014/main" id="{068114B8-56ED-4325-8E60-627F32737F68}"/>
              </a:ext>
            </a:extLst>
          </p:cNvPr>
          <p:cNvSpPr/>
          <p:nvPr/>
        </p:nvSpPr>
        <p:spPr>
          <a:xfrm>
            <a:off x="909572" y="8732980"/>
            <a:ext cx="2194727" cy="480985"/>
          </a:xfrm>
          <a:prstGeom prst="wedgeRectCallout">
            <a:avLst>
              <a:gd name="adj1" fmla="val -40660"/>
              <a:gd name="adj2" fmla="val -74646"/>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主要な達成目標（技術的成果等）を具体的な数値等を用いて箇条書きで記載（３つまで）。</a:t>
            </a:r>
            <a:endPar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endParaRPr>
          </a:p>
        </p:txBody>
      </p:sp>
      <p:sp>
        <p:nvSpPr>
          <p:cNvPr id="25" name="四角形吹き出し 4">
            <a:extLst>
              <a:ext uri="{FF2B5EF4-FFF2-40B4-BE49-F238E27FC236}">
                <a16:creationId xmlns:a16="http://schemas.microsoft.com/office/drawing/2014/main" id="{911D0581-63A9-48CC-9EEC-6950F433EC3D}"/>
              </a:ext>
            </a:extLst>
          </p:cNvPr>
          <p:cNvSpPr/>
          <p:nvPr/>
        </p:nvSpPr>
        <p:spPr>
          <a:xfrm>
            <a:off x="4398539" y="8678817"/>
            <a:ext cx="2194727" cy="480985"/>
          </a:xfrm>
          <a:prstGeom prst="wedgeRectCallout">
            <a:avLst>
              <a:gd name="adj1" fmla="val -35645"/>
              <a:gd name="adj2" fmla="val -69365"/>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左記の達成目標と対応する形で、研究達成、成果の社会実装によって期待される効果を具体的に箇条書きで記載。</a:t>
            </a:r>
            <a:endPar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endParaRPr>
          </a:p>
        </p:txBody>
      </p:sp>
      <p:sp>
        <p:nvSpPr>
          <p:cNvPr id="26" name="四角形吹き出し 4">
            <a:extLst>
              <a:ext uri="{FF2B5EF4-FFF2-40B4-BE49-F238E27FC236}">
                <a16:creationId xmlns:a16="http://schemas.microsoft.com/office/drawing/2014/main" id="{CD2ECC02-3D07-4036-8EDA-EF25BA185732}"/>
              </a:ext>
            </a:extLst>
          </p:cNvPr>
          <p:cNvSpPr/>
          <p:nvPr/>
        </p:nvSpPr>
        <p:spPr>
          <a:xfrm>
            <a:off x="5119228" y="9233900"/>
            <a:ext cx="1614734" cy="554596"/>
          </a:xfrm>
          <a:prstGeom prst="wedgeRectCallout">
            <a:avLst>
              <a:gd name="adj1" fmla="val -61476"/>
              <a:gd name="adj2" fmla="val 25644"/>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rPr>
              <a:t>記載しきれない場合は、実行課題又は小課題責任者の機関を記載</a:t>
            </a:r>
            <a:endParaRPr lang="en-US" altLang="ja-JP" sz="1000" kern="100" dirty="0">
              <a:solidFill>
                <a:srgbClr val="000000"/>
              </a:solidFill>
              <a:latin typeface="Century" panose="02040604050505020304" pitchFamily="18" charset="0"/>
              <a:ea typeface="ＭＳ Ｐゴシック" panose="020B0600070205080204" pitchFamily="50" charset="-128"/>
              <a:cs typeface="Times New Roman" panose="02020603050405020304" pitchFamily="18" charset="0"/>
            </a:endParaRPr>
          </a:p>
        </p:txBody>
      </p:sp>
      <p:sp>
        <p:nvSpPr>
          <p:cNvPr id="28" name="四角形吹き出し 4">
            <a:extLst>
              <a:ext uri="{FF2B5EF4-FFF2-40B4-BE49-F238E27FC236}">
                <a16:creationId xmlns:a16="http://schemas.microsoft.com/office/drawing/2014/main" id="{0742FDE3-3EE6-44D5-822D-584FEE68F174}"/>
              </a:ext>
            </a:extLst>
          </p:cNvPr>
          <p:cNvSpPr/>
          <p:nvPr/>
        </p:nvSpPr>
        <p:spPr>
          <a:xfrm>
            <a:off x="445997" y="486872"/>
            <a:ext cx="1640988" cy="385934"/>
          </a:xfrm>
          <a:prstGeom prst="wedgeRectCallout">
            <a:avLst>
              <a:gd name="adj1" fmla="val 95895"/>
              <a:gd name="adj2" fmla="val -32928"/>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公募課題名を記載。</a:t>
            </a:r>
            <a:endPar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endParaRPr>
          </a:p>
          <a:p>
            <a:pPr algn="just"/>
            <a:r>
              <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MS</a:t>
            </a:r>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ゴシック、</a:t>
            </a:r>
            <a:r>
              <a:rPr lang="en-US" altLang="ja-JP"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16</a:t>
            </a:r>
            <a:r>
              <a:rPr lang="ja-JP" altLang="en-US" sz="1000" kern="100" dirty="0">
                <a:solidFill>
                  <a:srgbClr val="000000"/>
                </a:solidFill>
                <a:effectLst/>
                <a:latin typeface="Century" panose="02040604050505020304" pitchFamily="18" charset="0"/>
                <a:ea typeface="ＭＳ Ｐゴシック" panose="020B0600070205080204" pitchFamily="50" charset="-128"/>
                <a:cs typeface="Times New Roman" panose="02020603050405020304" pitchFamily="18" charset="0"/>
              </a:rPr>
              <a:t>ポイント、太字</a:t>
            </a:r>
          </a:p>
        </p:txBody>
      </p:sp>
      <p:sp>
        <p:nvSpPr>
          <p:cNvPr id="29" name="四角形吹き出し 4">
            <a:extLst>
              <a:ext uri="{FF2B5EF4-FFF2-40B4-BE49-F238E27FC236}">
                <a16:creationId xmlns:a16="http://schemas.microsoft.com/office/drawing/2014/main" id="{45DB30A1-42CE-4564-AD4D-479B5C722D35}"/>
              </a:ext>
            </a:extLst>
          </p:cNvPr>
          <p:cNvSpPr/>
          <p:nvPr/>
        </p:nvSpPr>
        <p:spPr>
          <a:xfrm>
            <a:off x="4218071" y="597765"/>
            <a:ext cx="2555662" cy="880546"/>
          </a:xfrm>
          <a:prstGeom prst="rect">
            <a:avLst/>
          </a:prstGeom>
          <a:solidFill>
            <a:schemeClr val="accent2">
              <a:lumMod val="20000"/>
              <a:lumOff val="80000"/>
            </a:schemeClr>
          </a:solidFill>
          <a:ln w="12700" cap="flat" cmpd="sng" algn="ctr">
            <a:solidFill>
              <a:srgbClr val="FF0000"/>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algn="just"/>
            <a:r>
              <a:rPr lang="en-US" altLang="ja-JP"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a:t>
            </a:r>
            <a:r>
              <a:rPr lang="ja-JP" altLang="en-US"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テキストボックスのサイズは変更不可。</a:t>
            </a:r>
            <a:endParaRPr lang="en-US" altLang="ja-JP"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endParaRPr>
          </a:p>
          <a:p>
            <a:pPr algn="just"/>
            <a:endParaRPr lang="en-US" altLang="ja-JP"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endParaRPr>
          </a:p>
          <a:p>
            <a:pPr algn="just"/>
            <a:r>
              <a:rPr lang="ja-JP" altLang="en-US"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フォントは游ゴシック、１～４のフォントサイズは</a:t>
            </a:r>
            <a:r>
              <a:rPr lang="en-US" altLang="ja-JP"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14</a:t>
            </a:r>
            <a:r>
              <a:rPr lang="ja-JP" altLang="en-US"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、機関名の項目のフォントサイズは</a:t>
            </a:r>
            <a:r>
              <a:rPr lang="en-US" altLang="ja-JP"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11</a:t>
            </a:r>
            <a:r>
              <a:rPr lang="ja-JP" altLang="en-US" sz="1000" kern="100" dirty="0">
                <a:solidFill>
                  <a:srgbClr val="FF0000"/>
                </a:solidFill>
                <a:effectLst/>
                <a:latin typeface="Century" panose="02040604050505020304" pitchFamily="18" charset="0"/>
                <a:ea typeface="ＭＳ Ｐゴシック" panose="020B0600070205080204" pitchFamily="50" charset="-128"/>
                <a:cs typeface="Times New Roman" panose="02020603050405020304" pitchFamily="18" charset="0"/>
              </a:rPr>
              <a:t>とする。</a:t>
            </a:r>
          </a:p>
        </p:txBody>
      </p:sp>
      <p:sp>
        <p:nvSpPr>
          <p:cNvPr id="2" name="テキスト ボックス 1">
            <a:extLst>
              <a:ext uri="{FF2B5EF4-FFF2-40B4-BE49-F238E27FC236}">
                <a16:creationId xmlns:a16="http://schemas.microsoft.com/office/drawing/2014/main" id="{29ED2AFB-13D1-F282-57EA-9129C047C147}"/>
              </a:ext>
            </a:extLst>
          </p:cNvPr>
          <p:cNvSpPr txBox="1"/>
          <p:nvPr/>
        </p:nvSpPr>
        <p:spPr>
          <a:xfrm>
            <a:off x="5660241" y="262"/>
            <a:ext cx="1385526" cy="261610"/>
          </a:xfrm>
          <a:prstGeom prst="rect">
            <a:avLst/>
          </a:prstGeom>
          <a:noFill/>
        </p:spPr>
        <p:txBody>
          <a:bodyPr wrap="square" rtlCol="0">
            <a:spAutoFit/>
          </a:bodyPr>
          <a:lstStyle/>
          <a:p>
            <a:pPr algn="ctr"/>
            <a:r>
              <a:rPr kumimoji="1" lang="ja-JP" altLang="en-US" sz="1100" dirty="0">
                <a:latin typeface="ＭＳ ゴシック" panose="020B0609070205080204" pitchFamily="49" charset="-128"/>
                <a:ea typeface="ＭＳ ゴシック" panose="020B0609070205080204" pitchFamily="49" charset="-128"/>
              </a:rPr>
              <a:t>（様式４－６）</a:t>
            </a:r>
            <a:endParaRPr kumimoji="1" lang="en-US" altLang="ja-JP" sz="1100" dirty="0">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3540626008"/>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9FDDAA573419104E96AD40C8C4955368" ma:contentTypeVersion="3" ma:contentTypeDescription="新しいドキュメントを作成します。" ma:contentTypeScope="" ma:versionID="945a33d17c987bbcf3820b92d50304f3">
  <xsd:schema xmlns:xsd="http://www.w3.org/2001/XMLSchema" xmlns:xs="http://www.w3.org/2001/XMLSchema" xmlns:p="http://schemas.microsoft.com/office/2006/metadata/properties" xmlns:ns2="2522f836-cbc4-4186-aaa2-02d57a023c16" targetNamespace="http://schemas.microsoft.com/office/2006/metadata/properties" ma:root="true" ma:fieldsID="1d752b397d1bfeeca8e6cf4217fcc97e" ns2:_="">
    <xsd:import namespace="2522f836-cbc4-4186-aaa2-02d57a023c16"/>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522f836-cbc4-4186-aaa2-02d57a023c1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402DB24-347D-4913-BE2F-C53E9066ACD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522f836-cbc4-4186-aaa2-02d57a023c1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7E8B50D-D0A6-4587-ABB8-487E2ED68D71}">
  <ds:schemaRefs>
    <ds:schemaRef ds:uri="http://schemas.microsoft.com/sharepoint/v3/contenttype/forms"/>
  </ds:schemaRefs>
</ds:datastoreItem>
</file>

<file path=customXml/itemProps3.xml><?xml version="1.0" encoding="utf-8"?>
<ds:datastoreItem xmlns:ds="http://schemas.openxmlformats.org/officeDocument/2006/customXml" ds:itemID="{B781E1A6-3BE9-4880-8805-E29380F11C17}">
  <ds:schemaRefs>
    <ds:schemaRef ds:uri="http://schemas.microsoft.com/office/2006/metadata/properties"/>
    <ds:schemaRef ds:uri="http://schemas.microsoft.com/office/2006/documentManagement/types"/>
    <ds:schemaRef ds:uri="http://www.w3.org/XML/1998/namespace"/>
    <ds:schemaRef ds:uri="http://schemas.microsoft.com/office/infopath/2007/PartnerControls"/>
    <ds:schemaRef ds:uri="http://purl.org/dc/dcmitype/"/>
    <ds:schemaRef ds:uri="http://purl.org/dc/elements/1.1/"/>
    <ds:schemaRef ds:uri="http://schemas.openxmlformats.org/package/2006/metadata/core-properties"/>
    <ds:schemaRef ds:uri="2522f836-cbc4-4186-aaa2-02d57a023c16"/>
    <ds:schemaRef ds:uri="http://purl.org/dc/terms/"/>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431</Words>
  <Application>Microsoft Office PowerPoint</Application>
  <PresentationFormat>A4 210 x 297 mm</PresentationFormat>
  <Paragraphs>52</Paragraphs>
  <Slides>1</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vt:i4>
      </vt:variant>
    </vt:vector>
  </HeadingPairs>
  <TitlesOfParts>
    <vt:vector size="8" baseType="lpstr">
      <vt:lpstr>ＭＳ ゴシック</vt:lpstr>
      <vt:lpstr>游ゴシック</vt:lpstr>
      <vt:lpstr>Arial</vt:lpstr>
      <vt:lpstr>Calibri</vt:lpstr>
      <vt:lpstr>Calibri Light</vt:lpstr>
      <vt:lpstr>Century</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2021-01-01T02:06:55Z</dcterms:created>
  <dcterms:modified xsi:type="dcterms:W3CDTF">2026-01-06T05:09:58Z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0x0101009FDDAA573419104E96AD40C8C4955368</vt:lpwstr>
  </property>
  <property fmtid="{D5CDD505-2E9C-101B-9397-08002B2CF9AE}" pid="3" name="MediaServiceImageTags">
    <vt:lpwstr/>
  </property>
</Properties>
</file>