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1"/>
  </p:sldMasterIdLst>
  <p:notesMasterIdLst>
    <p:notesMasterId r:id="rId3"/>
  </p:notesMasterIdLst>
  <p:sldIdLst>
    <p:sldId id="267" r:id="rId2"/>
  </p:sldIdLst>
  <p:sldSz cx="9906000" cy="6858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p15:clr>
            <a:srgbClr val="A4A3A4"/>
          </p15:clr>
        </p15:guide>
        <p15:guide id="2" pos="312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EADA"/>
    <a:srgbClr val="FFCCFF"/>
    <a:srgbClr val="FFFF66"/>
    <a:srgbClr val="FFCCCC"/>
    <a:srgbClr val="FF9999"/>
    <a:srgbClr val="77933C"/>
    <a:srgbClr val="FFFFFF"/>
    <a:srgbClr val="000000"/>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97614C-D3B3-45CE-8F31-D2248E2E12C3}" v="3" dt="2026-05-25T12:03:34.34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1406" y="62"/>
      </p:cViewPr>
      <p:guideLst>
        <p:guide orient="horz" pos="2161"/>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8/10/relationships/authors" Target="authors.xml"/><Relationship Id="rId4" Type="http://schemas.openxmlformats.org/officeDocument/2006/relationships/commentAuthors" Target="commentAuthors.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5448" cy="496253"/>
          </a:xfrm>
          <a:prstGeom prst="rect">
            <a:avLst/>
          </a:prstGeom>
        </p:spPr>
        <p:txBody>
          <a:bodyPr vert="horz" lIns="91295" tIns="45647" rIns="91295" bIns="4564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6" y="0"/>
            <a:ext cx="2945448" cy="496253"/>
          </a:xfrm>
          <a:prstGeom prst="rect">
            <a:avLst/>
          </a:prstGeom>
        </p:spPr>
        <p:txBody>
          <a:bodyPr vert="horz" lIns="91295" tIns="45647" rIns="91295" bIns="45647" rtlCol="0"/>
          <a:lstStyle>
            <a:lvl1pPr algn="r">
              <a:defRPr sz="1200"/>
            </a:lvl1pPr>
          </a:lstStyle>
          <a:p>
            <a:fld id="{D6884FD3-13F3-4623-9B2A-0947A4BCC1F7}" type="datetimeFigureOut">
              <a:rPr kumimoji="1" lang="ja-JP" altLang="en-US" smtClean="0"/>
              <a:t>2026/5/25</a:t>
            </a:fld>
            <a:endParaRPr kumimoji="1" lang="ja-JP" altLang="en-US"/>
          </a:p>
        </p:txBody>
      </p:sp>
      <p:sp>
        <p:nvSpPr>
          <p:cNvPr id="4" name="スライド イメージ プレースホルダー 3"/>
          <p:cNvSpPr>
            <a:spLocks noGrp="1" noRot="1" noChangeAspect="1"/>
          </p:cNvSpPr>
          <p:nvPr>
            <p:ph type="sldImg" idx="2"/>
          </p:nvPr>
        </p:nvSpPr>
        <p:spPr>
          <a:xfrm>
            <a:off x="711200" y="744538"/>
            <a:ext cx="5375275" cy="3721100"/>
          </a:xfrm>
          <a:prstGeom prst="rect">
            <a:avLst/>
          </a:prstGeom>
          <a:noFill/>
          <a:ln w="12700">
            <a:solidFill>
              <a:prstClr val="black"/>
            </a:solidFill>
          </a:ln>
        </p:spPr>
        <p:txBody>
          <a:bodyPr vert="horz" lIns="91295" tIns="45647" rIns="91295" bIns="45647" rtlCol="0" anchor="ctr"/>
          <a:lstStyle/>
          <a:p>
            <a:endParaRPr lang="ja-JP" altLang="en-US"/>
          </a:p>
        </p:txBody>
      </p:sp>
      <p:sp>
        <p:nvSpPr>
          <p:cNvPr id="5" name="ノート プレースホルダー 4"/>
          <p:cNvSpPr>
            <a:spLocks noGrp="1"/>
          </p:cNvSpPr>
          <p:nvPr>
            <p:ph type="body" sz="quarter" idx="3"/>
          </p:nvPr>
        </p:nvSpPr>
        <p:spPr>
          <a:xfrm>
            <a:off x="680085" y="4715193"/>
            <a:ext cx="5437506" cy="4466274"/>
          </a:xfrm>
          <a:prstGeom prst="rect">
            <a:avLst/>
          </a:prstGeom>
        </p:spPr>
        <p:txBody>
          <a:bodyPr vert="horz" lIns="91295" tIns="45647" rIns="91295" bIns="4564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28802"/>
            <a:ext cx="2945448" cy="496252"/>
          </a:xfrm>
          <a:prstGeom prst="rect">
            <a:avLst/>
          </a:prstGeom>
        </p:spPr>
        <p:txBody>
          <a:bodyPr vert="horz" lIns="91295" tIns="45647" rIns="91295" bIns="4564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6" y="9428802"/>
            <a:ext cx="2945448" cy="496252"/>
          </a:xfrm>
          <a:prstGeom prst="rect">
            <a:avLst/>
          </a:prstGeom>
        </p:spPr>
        <p:txBody>
          <a:bodyPr vert="horz" lIns="91295" tIns="45647" rIns="91295" bIns="45647" rtlCol="0" anchor="b"/>
          <a:lstStyle>
            <a:lvl1pPr algn="r">
              <a:defRPr sz="1200"/>
            </a:lvl1pPr>
          </a:lstStyle>
          <a:p>
            <a:fld id="{53E265A8-9FAF-4018-9921-C0964E3D7F91}" type="slidenum">
              <a:rPr kumimoji="1" lang="ja-JP" altLang="en-US" smtClean="0"/>
              <a:t>‹#›</a:t>
            </a:fld>
            <a:endParaRPr kumimoji="1" lang="ja-JP" altLang="en-US"/>
          </a:p>
        </p:txBody>
      </p:sp>
    </p:spTree>
    <p:extLst>
      <p:ext uri="{BB962C8B-B14F-4D97-AF65-F5344CB8AC3E}">
        <p14:creationId xmlns:p14="http://schemas.microsoft.com/office/powerpoint/2010/main" val="260278125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defTabSz="914307">
              <a:defRPr/>
            </a:pPr>
            <a:fld id="{53E265A8-9FAF-4018-9921-C0964E3D7F91}" type="slidenum">
              <a:rPr lang="ja-JP" altLang="en-US">
                <a:solidFill>
                  <a:prstClr val="black"/>
                </a:solidFill>
                <a:latin typeface="Calibri"/>
                <a:ea typeface="ＭＳ Ｐゴシック" panose="020B0600070205080204" pitchFamily="50" charset="-128"/>
              </a:rPr>
              <a:pPr defTabSz="914307">
                <a:defRPr/>
              </a:pPr>
              <a:t>1</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2530221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35"/>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1"/>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6ECABA0-59C9-4BD4-9DE2-E04D3A852596}" type="datetime1">
              <a:rPr lang="ja-JP" altLang="en-US" smtClean="0">
                <a:solidFill>
                  <a:prstClr val="black">
                    <a:tint val="75000"/>
                  </a:prstClr>
                </a:solidFill>
              </a:rPr>
              <a:pPr/>
              <a:t>2026/5/25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054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BF10A3-5808-42F5-9296-D6EC8F037914}" type="datetime1">
              <a:rPr lang="ja-JP" altLang="en-US" smtClean="0">
                <a:solidFill>
                  <a:prstClr val="black">
                    <a:tint val="75000"/>
                  </a:prstClr>
                </a:solidFill>
              </a:rPr>
              <a:pPr/>
              <a:t>2026/5/25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37683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8"/>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48"/>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91C8484-8349-4994-9D49-5DE6F01A0BDD}" type="datetime1">
              <a:rPr lang="ja-JP" altLang="en-US" smtClean="0">
                <a:solidFill>
                  <a:prstClr val="black">
                    <a:tint val="75000"/>
                  </a:prstClr>
                </a:solidFill>
              </a:rPr>
              <a:pPr/>
              <a:t>2026/5/25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65792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2399256" y="5"/>
            <a:ext cx="5107488" cy="584775"/>
          </a:xfrm>
        </p:spPr>
        <p:txBody>
          <a:bodyPr wrap="square">
            <a:spAutoFit/>
          </a:bodyPr>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183000" y="764713"/>
            <a:ext cx="9540000" cy="1877437"/>
          </a:xfrm>
          <a:ln w="12700">
            <a:solidFill>
              <a:schemeClr val="tx1"/>
            </a:solidFill>
          </a:ln>
        </p:spPr>
        <p:txBody>
          <a:bodyPr wrap="square" anchor="ctr" anchorCtr="0">
            <a:spAutoFit/>
          </a:bodyPr>
          <a:lstStyle>
            <a:lvl1pPr marL="357188" indent="-357188" algn="just">
              <a:buFont typeface="ＭＳ 明朝" panose="02020609040205080304" pitchFamily="17" charset="-128"/>
              <a:buChar char="◇"/>
              <a:defRPr sz="2000"/>
            </a:lvl1pPr>
            <a:lvl2pPr algn="just">
              <a:defRPr sz="2000"/>
            </a:lvl2pPr>
            <a:lvl3pPr algn="just">
              <a:defRPr sz="2000"/>
            </a:lvl3pPr>
            <a:lvl4pPr algn="just">
              <a:defRPr sz="2000"/>
            </a:lvl4pPr>
            <a:lvl5pPr algn="just">
              <a:defRPr sz="20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985F0AF-94B7-44FE-AC7A-E72DED405967}" type="datetime1">
              <a:rPr lang="ja-JP" altLang="en-US" smtClean="0">
                <a:solidFill>
                  <a:prstClr val="black">
                    <a:tint val="75000"/>
                  </a:prstClr>
                </a:solidFill>
              </a:rPr>
              <a:pPr/>
              <a:t>2026/5/25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cxnSp>
        <p:nvCxnSpPr>
          <p:cNvPr id="8" name="直線コネクタ 7"/>
          <p:cNvCxnSpPr/>
          <p:nvPr userDrawn="1"/>
        </p:nvCxnSpPr>
        <p:spPr>
          <a:xfrm>
            <a:off x="1201" y="620688"/>
            <a:ext cx="9903600" cy="0"/>
          </a:xfrm>
          <a:prstGeom prst="line">
            <a:avLst/>
          </a:prstGeom>
          <a:ln w="38100">
            <a:solidFill>
              <a:schemeClr val="accent1">
                <a:shade val="95000"/>
                <a:satMod val="10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797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9"/>
            <a:ext cx="8420100" cy="1362076"/>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4"/>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06D0888-237D-40E7-B634-C303423851AC}" type="datetime1">
              <a:rPr lang="ja-JP" altLang="en-US" smtClean="0">
                <a:solidFill>
                  <a:prstClr val="black">
                    <a:tint val="75000"/>
                  </a:prstClr>
                </a:solidFill>
              </a:rPr>
              <a:pPr/>
              <a:t>2026/5/25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63073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7"/>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7"/>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5C3F214-73DA-4142-A5DA-C48D245A8DFC}" type="datetime1">
              <a:rPr lang="ja-JP" altLang="en-US" smtClean="0">
                <a:solidFill>
                  <a:prstClr val="black">
                    <a:tint val="75000"/>
                  </a:prstClr>
                </a:solidFill>
              </a:rPr>
              <a:pPr/>
              <a:t>2026/5/25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38373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57B7BCD-52B2-469D-98EA-6CE386810EA6}" type="datetime1">
              <a:rPr lang="ja-JP" altLang="en-US" smtClean="0">
                <a:solidFill>
                  <a:prstClr val="black">
                    <a:tint val="75000"/>
                  </a:prstClr>
                </a:solidFill>
              </a:rPr>
              <a:pPr/>
              <a:t>2026/5/25</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22959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2399256" y="5"/>
            <a:ext cx="5107488" cy="584775"/>
          </a:xfrm>
        </p:spPr>
        <p:txBody>
          <a:bodyPr wrap="square">
            <a:spAutoFit/>
          </a:bodyPr>
          <a:lstStyle>
            <a:lvl1pPr>
              <a:defRPr sz="3200"/>
            </a:lvl1p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4242502-F50A-4EF0-8474-2C3C390B9E15}" type="datetime1">
              <a:rPr lang="ja-JP" altLang="en-US" smtClean="0">
                <a:solidFill>
                  <a:prstClr val="black">
                    <a:tint val="75000"/>
                  </a:prstClr>
                </a:solidFill>
              </a:rPr>
              <a:pPr/>
              <a:t>2026/5/25</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cxnSp>
        <p:nvCxnSpPr>
          <p:cNvPr id="7" name="直線コネクタ 6"/>
          <p:cNvCxnSpPr/>
          <p:nvPr userDrawn="1"/>
        </p:nvCxnSpPr>
        <p:spPr>
          <a:xfrm>
            <a:off x="1201" y="620688"/>
            <a:ext cx="9903600" cy="0"/>
          </a:xfrm>
          <a:prstGeom prst="line">
            <a:avLst/>
          </a:prstGeom>
          <a:ln w="38100">
            <a:solidFill>
              <a:schemeClr val="accent1">
                <a:shade val="95000"/>
                <a:satMod val="10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3168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DFC4057-73CC-40D4-B253-6B6AAE2C353B}" type="datetime1">
              <a:rPr lang="ja-JP" altLang="en-US" smtClean="0">
                <a:solidFill>
                  <a:prstClr val="black">
                    <a:tint val="75000"/>
                  </a:prstClr>
                </a:solidFill>
              </a:rPr>
              <a:pPr/>
              <a:t>2026/5/25</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25863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49"/>
            <a:ext cx="3259006" cy="1162051"/>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4" y="273059"/>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4"/>
            <a:ext cx="3259006" cy="46910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33F0FA-1AE7-4900-92DC-876048768D10}" type="datetime1">
              <a:rPr lang="ja-JP" altLang="en-US" smtClean="0">
                <a:solidFill>
                  <a:prstClr val="black">
                    <a:tint val="75000"/>
                  </a:prstClr>
                </a:solidFill>
              </a:rPr>
              <a:pPr/>
              <a:t>2026/5/25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95379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6"/>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00C5345-9EEC-40B6-AE99-9C3D206C901F}" type="datetime1">
              <a:rPr lang="ja-JP" altLang="en-US" smtClean="0">
                <a:solidFill>
                  <a:prstClr val="black">
                    <a:tint val="75000"/>
                  </a:prstClr>
                </a:solidFill>
              </a:rPr>
              <a:pPr/>
              <a:t>2026/5/25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21429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9"/>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7"/>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6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62EA16-9D34-4D60-9749-DD0F2A76E0A6}" type="datetime1">
              <a:rPr lang="ja-JP" altLang="en-US" smtClean="0">
                <a:solidFill>
                  <a:prstClr val="black">
                    <a:tint val="75000"/>
                  </a:prstClr>
                </a:solidFill>
              </a:rPr>
              <a:pPr/>
              <a:t>2026/5/25</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84550" y="635636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594600" y="6492884"/>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4507539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四角形: 角を丸くする 106">
            <a:extLst>
              <a:ext uri="{FF2B5EF4-FFF2-40B4-BE49-F238E27FC236}">
                <a16:creationId xmlns:a16="http://schemas.microsoft.com/office/drawing/2014/main" id="{B3660784-CDCE-4EF9-9E11-665983C67D65}"/>
              </a:ext>
            </a:extLst>
          </p:cNvPr>
          <p:cNvSpPr/>
          <p:nvPr/>
        </p:nvSpPr>
        <p:spPr bwMode="auto">
          <a:xfrm>
            <a:off x="8111674" y="2049234"/>
            <a:ext cx="1284330" cy="2258182"/>
          </a:xfrm>
          <a:prstGeom prst="roundRect">
            <a:avLst>
              <a:gd name="adj" fmla="val 5799"/>
            </a:avLst>
          </a:prstGeom>
          <a:solidFill>
            <a:srgbClr val="FDEADA"/>
          </a:solidFill>
          <a:ln w="1905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・○○技術の確立</a:t>
            </a:r>
            <a:endParaRPr kumimoji="1"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lang="ja-JP" altLang="en-US" sz="900">
                <a:solidFill>
                  <a:schemeClr val="tx1"/>
                </a:solidFill>
                <a:latin typeface="Meiryo UI" panose="020B0604030504040204" pitchFamily="50" charset="-128"/>
                <a:ea typeface="Meiryo UI" panose="020B0604030504040204" pitchFamily="50" charset="-128"/>
              </a:rPr>
              <a:t>・○○マニュアルの作成</a:t>
            </a:r>
            <a:endParaRPr lang="en-US" altLang="ja-JP" sz="900">
              <a:solidFill>
                <a:schemeClr val="tx1"/>
              </a:solidFill>
              <a:latin typeface="Meiryo UI" panose="020B0604030504040204" pitchFamily="50" charset="-128"/>
              <a:ea typeface="Meiryo UI" panose="020B0604030504040204" pitchFamily="50" charset="-128"/>
            </a:endParaRPr>
          </a:p>
          <a:p>
            <a:pPr marL="0" marR="0" lvl="0" indent="0" defTabSz="914400" rtl="0" eaLnBrk="1" fontAlgn="auto" latinLnBrk="0" hangingPunct="1">
              <a:lnSpc>
                <a:spcPct val="100000"/>
              </a:lnSpc>
              <a:spcBef>
                <a:spcPts val="0"/>
              </a:spcBef>
              <a:spcAft>
                <a:spcPts val="0"/>
              </a:spcAft>
              <a:buClrTx/>
              <a:buSzTx/>
              <a:buFontTx/>
              <a:buNone/>
              <a:tabLst/>
              <a:defRPr/>
            </a:pPr>
            <a:r>
              <a:rPr lang="en-US" altLang="ja-JP" sz="900">
                <a:solidFill>
                  <a:schemeClr val="tx1"/>
                </a:solidFill>
                <a:latin typeface="Meiryo UI" panose="020B0604030504040204" pitchFamily="50" charset="-128"/>
                <a:ea typeface="Meiryo UI" panose="020B0604030504040204" pitchFamily="50" charset="-128"/>
              </a:rPr>
              <a:t>etc.</a:t>
            </a:r>
            <a:endParaRPr kumimoji="1"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sp>
        <p:nvSpPr>
          <p:cNvPr id="109" name="テキスト ボックス 2">
            <a:extLst>
              <a:ext uri="{FF2B5EF4-FFF2-40B4-BE49-F238E27FC236}">
                <a16:creationId xmlns:a16="http://schemas.microsoft.com/office/drawing/2014/main" id="{3C5A27D2-6D3E-45BD-9680-0031CE7BBFF5}"/>
              </a:ext>
            </a:extLst>
          </p:cNvPr>
          <p:cNvSpPr txBox="1">
            <a:spLocks noChangeArrowheads="1"/>
          </p:cNvSpPr>
          <p:nvPr/>
        </p:nvSpPr>
        <p:spPr bwMode="auto">
          <a:xfrm>
            <a:off x="8139601" y="1772816"/>
            <a:ext cx="1228476" cy="276999"/>
          </a:xfrm>
          <a:prstGeom prst="rect">
            <a:avLst/>
          </a:prstGeom>
          <a:noFill/>
          <a:ln>
            <a:noFill/>
          </a:ln>
        </p:spPr>
        <p:txBody>
          <a:bodyPr wrap="square">
            <a:spAutoFit/>
          </a:bodyPr>
          <a:lstStyle>
            <a:lvl1pPr>
              <a:spcBef>
                <a:spcPct val="20000"/>
              </a:spcBef>
              <a:buFont typeface="Arial" panose="020B0604020202020204" pitchFamily="34" charset="0"/>
              <a:buChar char="•"/>
              <a:defRPr kumimoji="1" sz="33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1pPr>
            <a:lvl2pPr marL="742950" indent="-285750">
              <a:spcBef>
                <a:spcPct val="20000"/>
              </a:spcBef>
              <a:buFont typeface="Arial" panose="020B0604020202020204" pitchFamily="34" charset="0"/>
              <a:buChar char="–"/>
              <a:defRPr kumimoji="1" sz="29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最終到達目標</a:t>
            </a:r>
          </a:p>
        </p:txBody>
      </p:sp>
      <p:sp>
        <p:nvSpPr>
          <p:cNvPr id="133" name="テキスト ボックス 2">
            <a:extLst>
              <a:ext uri="{FF2B5EF4-FFF2-40B4-BE49-F238E27FC236}">
                <a16:creationId xmlns:a16="http://schemas.microsoft.com/office/drawing/2014/main" id="{7A8389E9-C4D6-4570-A802-9CFFE4248A5B}"/>
              </a:ext>
            </a:extLst>
          </p:cNvPr>
          <p:cNvSpPr txBox="1">
            <a:spLocks noChangeArrowheads="1"/>
          </p:cNvSpPr>
          <p:nvPr/>
        </p:nvSpPr>
        <p:spPr bwMode="auto">
          <a:xfrm>
            <a:off x="815956" y="1786963"/>
            <a:ext cx="972000" cy="276999"/>
          </a:xfrm>
          <a:prstGeom prst="rect">
            <a:avLst/>
          </a:prstGeom>
          <a:noFill/>
          <a:ln>
            <a:noFill/>
          </a:ln>
        </p:spPr>
        <p:txBody>
          <a:bodyPr wrap="square">
            <a:spAutoFit/>
          </a:bodyPr>
          <a:lstStyle>
            <a:lvl1pPr>
              <a:spcBef>
                <a:spcPct val="20000"/>
              </a:spcBef>
              <a:buFont typeface="Arial" panose="020B0604020202020204" pitchFamily="34" charset="0"/>
              <a:buChar char="•"/>
              <a:defRPr kumimoji="1" sz="33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1pPr>
            <a:lvl2pPr marL="742950" indent="-285750">
              <a:spcBef>
                <a:spcPct val="20000"/>
              </a:spcBef>
              <a:buFont typeface="Arial" panose="020B0604020202020204" pitchFamily="34" charset="0"/>
              <a:buChar char="–"/>
              <a:defRPr kumimoji="1" sz="29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（１年目）</a:t>
            </a:r>
          </a:p>
        </p:txBody>
      </p:sp>
      <p:sp>
        <p:nvSpPr>
          <p:cNvPr id="134" name="テキスト ボックス 2">
            <a:extLst>
              <a:ext uri="{FF2B5EF4-FFF2-40B4-BE49-F238E27FC236}">
                <a16:creationId xmlns:a16="http://schemas.microsoft.com/office/drawing/2014/main" id="{9CDC5E9A-82C3-4593-9502-F367BC18603C}"/>
              </a:ext>
            </a:extLst>
          </p:cNvPr>
          <p:cNvSpPr txBox="1">
            <a:spLocks noChangeArrowheads="1"/>
          </p:cNvSpPr>
          <p:nvPr/>
        </p:nvSpPr>
        <p:spPr bwMode="auto">
          <a:xfrm>
            <a:off x="2322720" y="1798169"/>
            <a:ext cx="972000" cy="276999"/>
          </a:xfrm>
          <a:prstGeom prst="rect">
            <a:avLst/>
          </a:prstGeom>
          <a:noFill/>
          <a:ln>
            <a:noFill/>
          </a:ln>
        </p:spPr>
        <p:txBody>
          <a:bodyPr wrap="square">
            <a:spAutoFit/>
          </a:bodyPr>
          <a:lstStyle>
            <a:lvl1pPr>
              <a:spcBef>
                <a:spcPct val="20000"/>
              </a:spcBef>
              <a:buFont typeface="Arial" panose="020B0604020202020204" pitchFamily="34" charset="0"/>
              <a:buChar char="•"/>
              <a:defRPr kumimoji="1" sz="33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1pPr>
            <a:lvl2pPr marL="742950" indent="-285750">
              <a:spcBef>
                <a:spcPct val="20000"/>
              </a:spcBef>
              <a:buFont typeface="Arial" panose="020B0604020202020204" pitchFamily="34" charset="0"/>
              <a:buChar char="–"/>
              <a:defRPr kumimoji="1" sz="29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（２年目）</a:t>
            </a:r>
          </a:p>
        </p:txBody>
      </p:sp>
      <p:sp>
        <p:nvSpPr>
          <p:cNvPr id="135" name="テキスト ボックス 2">
            <a:extLst>
              <a:ext uri="{FF2B5EF4-FFF2-40B4-BE49-F238E27FC236}">
                <a16:creationId xmlns:a16="http://schemas.microsoft.com/office/drawing/2014/main" id="{0DEEF689-BEF5-40EB-8921-2DBA2A84AA05}"/>
              </a:ext>
            </a:extLst>
          </p:cNvPr>
          <p:cNvSpPr txBox="1">
            <a:spLocks noChangeArrowheads="1"/>
          </p:cNvSpPr>
          <p:nvPr/>
        </p:nvSpPr>
        <p:spPr bwMode="auto">
          <a:xfrm>
            <a:off x="3817025" y="1798169"/>
            <a:ext cx="972000" cy="276999"/>
          </a:xfrm>
          <a:prstGeom prst="rect">
            <a:avLst/>
          </a:prstGeom>
          <a:noFill/>
          <a:ln>
            <a:noFill/>
          </a:ln>
        </p:spPr>
        <p:txBody>
          <a:bodyPr wrap="square">
            <a:spAutoFit/>
          </a:bodyPr>
          <a:lstStyle>
            <a:lvl1pPr>
              <a:spcBef>
                <a:spcPct val="20000"/>
              </a:spcBef>
              <a:buFont typeface="Arial" panose="020B0604020202020204" pitchFamily="34" charset="0"/>
              <a:buChar char="•"/>
              <a:defRPr kumimoji="1" sz="33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1pPr>
            <a:lvl2pPr marL="742950" indent="-285750">
              <a:spcBef>
                <a:spcPct val="20000"/>
              </a:spcBef>
              <a:buFont typeface="Arial" panose="020B0604020202020204" pitchFamily="34" charset="0"/>
              <a:buChar char="–"/>
              <a:defRPr kumimoji="1" sz="29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（３年目）</a:t>
            </a:r>
          </a:p>
        </p:txBody>
      </p:sp>
      <p:sp>
        <p:nvSpPr>
          <p:cNvPr id="136" name="テキスト ボックス 2">
            <a:extLst>
              <a:ext uri="{FF2B5EF4-FFF2-40B4-BE49-F238E27FC236}">
                <a16:creationId xmlns:a16="http://schemas.microsoft.com/office/drawing/2014/main" id="{99089B6D-0457-4E39-8D33-9D4A0EB15D26}"/>
              </a:ext>
            </a:extLst>
          </p:cNvPr>
          <p:cNvSpPr txBox="1">
            <a:spLocks noChangeArrowheads="1"/>
          </p:cNvSpPr>
          <p:nvPr/>
        </p:nvSpPr>
        <p:spPr bwMode="auto">
          <a:xfrm>
            <a:off x="5266516" y="1798169"/>
            <a:ext cx="972000" cy="276999"/>
          </a:xfrm>
          <a:prstGeom prst="rect">
            <a:avLst/>
          </a:prstGeom>
          <a:noFill/>
          <a:ln>
            <a:noFill/>
          </a:ln>
        </p:spPr>
        <p:txBody>
          <a:bodyPr wrap="square">
            <a:spAutoFit/>
          </a:bodyPr>
          <a:lstStyle>
            <a:lvl1pPr>
              <a:spcBef>
                <a:spcPct val="20000"/>
              </a:spcBef>
              <a:buFont typeface="Arial" panose="020B0604020202020204" pitchFamily="34" charset="0"/>
              <a:buChar char="•"/>
              <a:defRPr kumimoji="1" sz="33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1pPr>
            <a:lvl2pPr marL="742950" indent="-285750">
              <a:spcBef>
                <a:spcPct val="20000"/>
              </a:spcBef>
              <a:buFont typeface="Arial" panose="020B0604020202020204" pitchFamily="34" charset="0"/>
              <a:buChar char="–"/>
              <a:defRPr kumimoji="1" sz="29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（４年目）</a:t>
            </a:r>
          </a:p>
        </p:txBody>
      </p:sp>
      <p:sp>
        <p:nvSpPr>
          <p:cNvPr id="137" name="テキスト ボックス 2">
            <a:extLst>
              <a:ext uri="{FF2B5EF4-FFF2-40B4-BE49-F238E27FC236}">
                <a16:creationId xmlns:a16="http://schemas.microsoft.com/office/drawing/2014/main" id="{81B0D3ED-8C10-4E79-BED0-8622DCEA0503}"/>
              </a:ext>
            </a:extLst>
          </p:cNvPr>
          <p:cNvSpPr txBox="1">
            <a:spLocks noChangeArrowheads="1"/>
          </p:cNvSpPr>
          <p:nvPr/>
        </p:nvSpPr>
        <p:spPr bwMode="auto">
          <a:xfrm>
            <a:off x="6823911" y="1797996"/>
            <a:ext cx="972000" cy="276999"/>
          </a:xfrm>
          <a:prstGeom prst="rect">
            <a:avLst/>
          </a:prstGeom>
          <a:noFill/>
          <a:ln>
            <a:noFill/>
          </a:ln>
        </p:spPr>
        <p:txBody>
          <a:bodyPr wrap="square">
            <a:spAutoFit/>
          </a:bodyPr>
          <a:lstStyle>
            <a:lvl1pPr>
              <a:spcBef>
                <a:spcPct val="20000"/>
              </a:spcBef>
              <a:buFont typeface="Arial" panose="020B0604020202020204" pitchFamily="34" charset="0"/>
              <a:buChar char="•"/>
              <a:defRPr kumimoji="1" sz="33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1pPr>
            <a:lvl2pPr marL="742950" indent="-285750">
              <a:spcBef>
                <a:spcPct val="20000"/>
              </a:spcBef>
              <a:buFont typeface="Arial" panose="020B0604020202020204" pitchFamily="34" charset="0"/>
              <a:buChar char="–"/>
              <a:defRPr kumimoji="1" sz="29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（５年目）</a:t>
            </a:r>
          </a:p>
        </p:txBody>
      </p:sp>
      <p:sp>
        <p:nvSpPr>
          <p:cNvPr id="138" name="二等辺三角形 137">
            <a:extLst>
              <a:ext uri="{FF2B5EF4-FFF2-40B4-BE49-F238E27FC236}">
                <a16:creationId xmlns:a16="http://schemas.microsoft.com/office/drawing/2014/main" id="{78E138F1-BE6A-4E50-B17D-DD341C98152C}"/>
              </a:ext>
            </a:extLst>
          </p:cNvPr>
          <p:cNvSpPr/>
          <p:nvPr/>
        </p:nvSpPr>
        <p:spPr>
          <a:xfrm rot="10800000">
            <a:off x="843746" y="4384322"/>
            <a:ext cx="916421" cy="215900"/>
          </a:xfrm>
          <a:prstGeom prst="triangle">
            <a:avLst/>
          </a:prstGeom>
          <a:gradFill>
            <a:gsLst>
              <a:gs pos="53000">
                <a:schemeClr val="tx2">
                  <a:lumMod val="50000"/>
                </a:schemeClr>
              </a:gs>
              <a:gs pos="14000">
                <a:schemeClr val="tx2">
                  <a:lumMod val="50000"/>
                </a:schemeClr>
              </a:gs>
              <a:gs pos="2000">
                <a:schemeClr val="tx2">
                  <a:lumMod val="50000"/>
                </a:schemeClr>
              </a:gs>
              <a:gs pos="88000">
                <a:schemeClr val="tx2">
                  <a:lumMod val="50000"/>
                </a:schemeClr>
              </a:gs>
              <a:gs pos="100000">
                <a:schemeClr val="tx2">
                  <a:lumMod val="5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900">
              <a:solidFill>
                <a:schemeClr val="tx1"/>
              </a:solidFill>
              <a:latin typeface="Meiryo UI" panose="020B0604030504040204" pitchFamily="50" charset="-128"/>
              <a:ea typeface="Meiryo UI" panose="020B0604030504040204" pitchFamily="50" charset="-128"/>
            </a:endParaRPr>
          </a:p>
        </p:txBody>
      </p:sp>
      <p:sp>
        <p:nvSpPr>
          <p:cNvPr id="139" name="二等辺三角形 138">
            <a:extLst>
              <a:ext uri="{FF2B5EF4-FFF2-40B4-BE49-F238E27FC236}">
                <a16:creationId xmlns:a16="http://schemas.microsoft.com/office/drawing/2014/main" id="{7D1D834A-7381-4C47-84A2-C5AFA09B013E}"/>
              </a:ext>
            </a:extLst>
          </p:cNvPr>
          <p:cNvSpPr/>
          <p:nvPr/>
        </p:nvSpPr>
        <p:spPr>
          <a:xfrm rot="10800000">
            <a:off x="2350510" y="4384322"/>
            <a:ext cx="916421" cy="215900"/>
          </a:xfrm>
          <a:prstGeom prst="triangle">
            <a:avLst/>
          </a:prstGeom>
          <a:gradFill>
            <a:gsLst>
              <a:gs pos="53000">
                <a:schemeClr val="tx2">
                  <a:lumMod val="50000"/>
                </a:schemeClr>
              </a:gs>
              <a:gs pos="14000">
                <a:schemeClr val="tx2">
                  <a:lumMod val="50000"/>
                </a:schemeClr>
              </a:gs>
              <a:gs pos="2000">
                <a:schemeClr val="tx2">
                  <a:lumMod val="50000"/>
                </a:schemeClr>
              </a:gs>
              <a:gs pos="88000">
                <a:schemeClr val="tx2">
                  <a:lumMod val="50000"/>
                </a:schemeClr>
              </a:gs>
              <a:gs pos="100000">
                <a:schemeClr val="tx2">
                  <a:lumMod val="5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900">
              <a:solidFill>
                <a:schemeClr val="tx1"/>
              </a:solidFill>
              <a:latin typeface="Meiryo UI" panose="020B0604030504040204" pitchFamily="50" charset="-128"/>
              <a:ea typeface="Meiryo UI" panose="020B0604030504040204" pitchFamily="50" charset="-128"/>
            </a:endParaRPr>
          </a:p>
        </p:txBody>
      </p:sp>
      <p:sp>
        <p:nvSpPr>
          <p:cNvPr id="140" name="二等辺三角形 139">
            <a:extLst>
              <a:ext uri="{FF2B5EF4-FFF2-40B4-BE49-F238E27FC236}">
                <a16:creationId xmlns:a16="http://schemas.microsoft.com/office/drawing/2014/main" id="{7F522B8B-4AB6-41F2-9B03-51B839A71DE8}"/>
              </a:ext>
            </a:extLst>
          </p:cNvPr>
          <p:cNvSpPr/>
          <p:nvPr/>
        </p:nvSpPr>
        <p:spPr>
          <a:xfrm rot="10800000">
            <a:off x="3857585" y="4384322"/>
            <a:ext cx="916421" cy="215900"/>
          </a:xfrm>
          <a:prstGeom prst="triangle">
            <a:avLst/>
          </a:prstGeom>
          <a:gradFill>
            <a:gsLst>
              <a:gs pos="53000">
                <a:schemeClr val="tx2">
                  <a:lumMod val="50000"/>
                </a:schemeClr>
              </a:gs>
              <a:gs pos="14000">
                <a:schemeClr val="tx2">
                  <a:lumMod val="50000"/>
                </a:schemeClr>
              </a:gs>
              <a:gs pos="2000">
                <a:schemeClr val="tx2">
                  <a:lumMod val="50000"/>
                </a:schemeClr>
              </a:gs>
              <a:gs pos="88000">
                <a:schemeClr val="tx2">
                  <a:lumMod val="50000"/>
                </a:schemeClr>
              </a:gs>
              <a:gs pos="100000">
                <a:schemeClr val="tx2">
                  <a:lumMod val="5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900">
              <a:solidFill>
                <a:schemeClr val="tx1"/>
              </a:solidFill>
              <a:latin typeface="Meiryo UI" panose="020B0604030504040204" pitchFamily="50" charset="-128"/>
              <a:ea typeface="Meiryo UI" panose="020B0604030504040204" pitchFamily="50" charset="-128"/>
            </a:endParaRPr>
          </a:p>
        </p:txBody>
      </p:sp>
      <p:sp>
        <p:nvSpPr>
          <p:cNvPr id="141" name="二等辺三角形 140">
            <a:extLst>
              <a:ext uri="{FF2B5EF4-FFF2-40B4-BE49-F238E27FC236}">
                <a16:creationId xmlns:a16="http://schemas.microsoft.com/office/drawing/2014/main" id="{0FF72B85-747D-424B-9B88-9E50CBB0B13F}"/>
              </a:ext>
            </a:extLst>
          </p:cNvPr>
          <p:cNvSpPr/>
          <p:nvPr/>
        </p:nvSpPr>
        <p:spPr>
          <a:xfrm rot="10800000">
            <a:off x="5370638" y="4384322"/>
            <a:ext cx="916421" cy="215900"/>
          </a:xfrm>
          <a:prstGeom prst="triangle">
            <a:avLst/>
          </a:prstGeom>
          <a:gradFill>
            <a:gsLst>
              <a:gs pos="53000">
                <a:schemeClr val="tx2">
                  <a:lumMod val="50000"/>
                </a:schemeClr>
              </a:gs>
              <a:gs pos="14000">
                <a:schemeClr val="tx2">
                  <a:lumMod val="50000"/>
                </a:schemeClr>
              </a:gs>
              <a:gs pos="2000">
                <a:schemeClr val="tx2">
                  <a:lumMod val="50000"/>
                </a:schemeClr>
              </a:gs>
              <a:gs pos="88000">
                <a:schemeClr val="tx2">
                  <a:lumMod val="50000"/>
                </a:schemeClr>
              </a:gs>
              <a:gs pos="100000">
                <a:schemeClr val="tx2">
                  <a:lumMod val="5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900">
              <a:solidFill>
                <a:schemeClr val="tx1"/>
              </a:solidFill>
              <a:latin typeface="Meiryo UI" panose="020B0604030504040204" pitchFamily="50" charset="-128"/>
              <a:ea typeface="Meiryo UI" panose="020B0604030504040204" pitchFamily="50" charset="-128"/>
            </a:endParaRPr>
          </a:p>
        </p:txBody>
      </p:sp>
      <p:sp>
        <p:nvSpPr>
          <p:cNvPr id="142" name="四角形: 角を丸くする 141">
            <a:extLst>
              <a:ext uri="{FF2B5EF4-FFF2-40B4-BE49-F238E27FC236}">
                <a16:creationId xmlns:a16="http://schemas.microsoft.com/office/drawing/2014/main" id="{FABAE12B-0FBF-4155-8777-2FA764258EB7}"/>
              </a:ext>
            </a:extLst>
          </p:cNvPr>
          <p:cNvSpPr/>
          <p:nvPr/>
        </p:nvSpPr>
        <p:spPr bwMode="auto">
          <a:xfrm>
            <a:off x="647411" y="4667456"/>
            <a:ext cx="1309091" cy="1182123"/>
          </a:xfrm>
          <a:prstGeom prst="roundRect">
            <a:avLst>
              <a:gd name="adj" fmla="val 5799"/>
            </a:avLst>
          </a:prstGeom>
          <a:noFill/>
          <a:ln w="1905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rIns="72000" anchor="ctr"/>
          <a:lstStyle/>
          <a:p>
            <a:pPr>
              <a:defRPr/>
            </a:pPr>
            <a:r>
              <a:rPr lang="ja-JP" altLang="en-US" sz="900">
                <a:solidFill>
                  <a:schemeClr val="tx1"/>
                </a:solidFill>
                <a:latin typeface="Meiryo UI" panose="020B0604030504040204" pitchFamily="50" charset="-128"/>
                <a:ea typeface="Meiryo UI" panose="020B0604030504040204" pitchFamily="50" charset="-128"/>
              </a:rPr>
              <a:t>・各年度において最終年度を待たずして社会実装できる成果が予想される場合にその成果について記載（なければ枠を削除）。</a:t>
            </a:r>
          </a:p>
          <a:p>
            <a:pPr>
              <a:defRPr/>
            </a:pPr>
            <a:r>
              <a:rPr lang="ja-JP" altLang="en-US" sz="900">
                <a:solidFill>
                  <a:schemeClr val="tx1"/>
                </a:solidFill>
                <a:latin typeface="Meiryo UI" panose="020B0604030504040204" pitchFamily="50" charset="-128"/>
                <a:ea typeface="Meiryo UI" panose="020B0604030504040204" pitchFamily="50" charset="-128"/>
              </a:rPr>
              <a:t>・社会実装できるものは、その進め方を併せて記載。</a:t>
            </a:r>
          </a:p>
        </p:txBody>
      </p:sp>
      <p:sp>
        <p:nvSpPr>
          <p:cNvPr id="125" name="ホームベース 2">
            <a:extLst>
              <a:ext uri="{FF2B5EF4-FFF2-40B4-BE49-F238E27FC236}">
                <a16:creationId xmlns:a16="http://schemas.microsoft.com/office/drawing/2014/main" id="{E855724D-E290-47F8-A325-081C49EBEA67}"/>
              </a:ext>
            </a:extLst>
          </p:cNvPr>
          <p:cNvSpPr/>
          <p:nvPr/>
        </p:nvSpPr>
        <p:spPr>
          <a:xfrm>
            <a:off x="560512" y="2065598"/>
            <a:ext cx="1482888" cy="2225455"/>
          </a:xfrm>
          <a:prstGeom prst="homePlate">
            <a:avLst>
              <a:gd name="adj" fmla="val 17049"/>
            </a:avLst>
          </a:prstGeom>
          <a:noFill/>
          <a:ln>
            <a:solidFill>
              <a:schemeClr val="tx2">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ja-JP" altLang="en-US" sz="900">
                <a:solidFill>
                  <a:schemeClr val="tx1"/>
                </a:solidFill>
                <a:latin typeface="Meiryo UI" panose="020B0604030504040204" pitchFamily="50" charset="-128"/>
                <a:ea typeface="Meiryo UI" panose="020B0604030504040204" pitchFamily="50" charset="-128"/>
              </a:rPr>
              <a:t>・各年度の主な研究内容を記載（</a:t>
            </a:r>
            <a:r>
              <a:rPr lang="ja-JP" altLang="en-US" sz="900">
                <a:solidFill>
                  <a:srgbClr val="FF0000"/>
                </a:solidFill>
                <a:latin typeface="Meiryo UI" panose="020B0604030504040204" pitchFamily="50" charset="-128"/>
                <a:ea typeface="Meiryo UI" panose="020B0604030504040204" pitchFamily="50" charset="-128"/>
              </a:rPr>
              <a:t>マイルストーンとなる取組については、赤字で記載。</a:t>
            </a:r>
            <a:r>
              <a:rPr lang="ja-JP" altLang="en-US" sz="900">
                <a:solidFill>
                  <a:schemeClr val="tx1"/>
                </a:solidFill>
                <a:latin typeface="Meiryo UI" panose="020B0604030504040204" pitchFamily="50" charset="-128"/>
                <a:ea typeface="Meiryo UI" panose="020B0604030504040204" pitchFamily="50" charset="-128"/>
              </a:rPr>
              <a:t>）。</a:t>
            </a:r>
            <a:endParaRPr lang="en-US" altLang="ja-JP" sz="900">
              <a:solidFill>
                <a:schemeClr val="tx1"/>
              </a:solidFill>
              <a:latin typeface="Meiryo UI" panose="020B0604030504040204" pitchFamily="50" charset="-128"/>
              <a:ea typeface="Meiryo UI" panose="020B0604030504040204" pitchFamily="50" charset="-128"/>
            </a:endParaRPr>
          </a:p>
          <a:p>
            <a:pPr lvl="0">
              <a:defRPr/>
            </a:pPr>
            <a:r>
              <a:rPr lang="ja-JP" altLang="en-US" sz="900">
                <a:solidFill>
                  <a:schemeClr val="tx1"/>
                </a:solidFill>
                <a:latin typeface="Meiryo UI" panose="020B0604030504040204" pitchFamily="50" charset="-128"/>
                <a:ea typeface="Meiryo UI" panose="020B0604030504040204" pitchFamily="50" charset="-128"/>
              </a:rPr>
              <a:t>（例）</a:t>
            </a:r>
            <a:endParaRPr lang="en-US" altLang="ja-JP" sz="900">
              <a:solidFill>
                <a:schemeClr val="tx1"/>
              </a:solidFill>
              <a:latin typeface="Meiryo UI" panose="020B0604030504040204" pitchFamily="50" charset="-128"/>
              <a:ea typeface="Meiryo UI" panose="020B0604030504040204" pitchFamily="50" charset="-128"/>
            </a:endParaRPr>
          </a:p>
          <a:p>
            <a:pPr lvl="0">
              <a:defRPr/>
            </a:pPr>
            <a:r>
              <a:rPr lang="ja-JP" altLang="en-US" sz="900">
                <a:solidFill>
                  <a:schemeClr val="tx1"/>
                </a:solidFill>
                <a:latin typeface="Meiryo UI" panose="020B0604030504040204" pitchFamily="50" charset="-128"/>
                <a:ea typeface="Meiryo UI" panose="020B0604030504040204" pitchFamily="50" charset="-128"/>
              </a:rPr>
              <a:t>・○○の低収量要因を解明するために土壌調査を実施</a:t>
            </a:r>
            <a:endParaRPr lang="en-US" altLang="ja-JP" sz="900">
              <a:solidFill>
                <a:schemeClr val="tx1"/>
              </a:solidFill>
              <a:latin typeface="Meiryo UI" panose="020B0604030504040204" pitchFamily="50" charset="-128"/>
              <a:ea typeface="Meiryo UI" panose="020B0604030504040204" pitchFamily="50" charset="-128"/>
            </a:endParaRPr>
          </a:p>
          <a:p>
            <a:pPr lvl="0">
              <a:defRPr/>
            </a:pPr>
            <a:r>
              <a:rPr lang="ja-JP" altLang="en-US" sz="900">
                <a:solidFill>
                  <a:srgbClr val="FF0000"/>
                </a:solidFill>
                <a:latin typeface="Meiryo UI" panose="020B0604030504040204" pitchFamily="50" charset="-128"/>
                <a:ea typeface="Meiryo UI" panose="020B0604030504040204" pitchFamily="50" charset="-128"/>
              </a:rPr>
              <a:t>・○○の栽培技術体系の確立</a:t>
            </a:r>
            <a:endParaRPr lang="en-US" altLang="ja-JP" sz="900">
              <a:solidFill>
                <a:srgbClr val="FF0000"/>
              </a:solidFill>
              <a:latin typeface="Meiryo UI" panose="020B0604030504040204" pitchFamily="50" charset="-128"/>
              <a:ea typeface="Meiryo UI" panose="020B0604030504040204" pitchFamily="50" charset="-128"/>
            </a:endParaRPr>
          </a:p>
        </p:txBody>
      </p:sp>
      <p:sp>
        <p:nvSpPr>
          <p:cNvPr id="126" name="ホームベース 2">
            <a:extLst>
              <a:ext uri="{FF2B5EF4-FFF2-40B4-BE49-F238E27FC236}">
                <a16:creationId xmlns:a16="http://schemas.microsoft.com/office/drawing/2014/main" id="{A27C37BC-5219-43F7-AFA0-203B916EE176}"/>
              </a:ext>
            </a:extLst>
          </p:cNvPr>
          <p:cNvSpPr/>
          <p:nvPr/>
        </p:nvSpPr>
        <p:spPr>
          <a:xfrm>
            <a:off x="2067276" y="2065598"/>
            <a:ext cx="1482888" cy="2225455"/>
          </a:xfrm>
          <a:prstGeom prst="homePlate">
            <a:avLst>
              <a:gd name="adj" fmla="val 17049"/>
            </a:avLst>
          </a:prstGeom>
          <a:noFill/>
          <a:ln>
            <a:solidFill>
              <a:schemeClr val="tx2">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900">
                <a:solidFill>
                  <a:schemeClr val="tx1"/>
                </a:solidFill>
                <a:latin typeface="Meiryo UI" panose="020B0604030504040204" pitchFamily="50" charset="-128"/>
                <a:ea typeface="Meiryo UI" panose="020B0604030504040204" pitchFamily="50" charset="-128"/>
              </a:rPr>
              <a:t>・各年度の取組を記載。</a:t>
            </a:r>
            <a:endParaRPr lang="ja-JP" altLang="en-US" sz="1000">
              <a:solidFill>
                <a:schemeClr val="tx1"/>
              </a:solidFill>
              <a:latin typeface="Meiryo UI" panose="020B0604030504040204" pitchFamily="50" charset="-128"/>
              <a:ea typeface="Meiryo UI" panose="020B0604030504040204" pitchFamily="50" charset="-128"/>
            </a:endParaRPr>
          </a:p>
        </p:txBody>
      </p:sp>
      <p:sp>
        <p:nvSpPr>
          <p:cNvPr id="127" name="ホームベース 2">
            <a:extLst>
              <a:ext uri="{FF2B5EF4-FFF2-40B4-BE49-F238E27FC236}">
                <a16:creationId xmlns:a16="http://schemas.microsoft.com/office/drawing/2014/main" id="{DF5A8566-8585-4D65-8299-7584F71EEDEB}"/>
              </a:ext>
            </a:extLst>
          </p:cNvPr>
          <p:cNvSpPr/>
          <p:nvPr/>
        </p:nvSpPr>
        <p:spPr>
          <a:xfrm>
            <a:off x="3574351" y="2065598"/>
            <a:ext cx="1482888" cy="2225455"/>
          </a:xfrm>
          <a:prstGeom prst="homePlate">
            <a:avLst>
              <a:gd name="adj" fmla="val 17049"/>
            </a:avLst>
          </a:prstGeom>
          <a:noFill/>
          <a:ln>
            <a:solidFill>
              <a:schemeClr val="tx2">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900">
                <a:solidFill>
                  <a:schemeClr val="tx1"/>
                </a:solidFill>
                <a:latin typeface="Meiryo UI" panose="020B0604030504040204" pitchFamily="50" charset="-128"/>
                <a:ea typeface="Meiryo UI" panose="020B0604030504040204" pitchFamily="50" charset="-128"/>
              </a:rPr>
              <a:t>・各年度の取組を記載。</a:t>
            </a:r>
            <a:endParaRPr lang="ja-JP" altLang="en-US" sz="1000">
              <a:solidFill>
                <a:schemeClr val="tx1"/>
              </a:solidFill>
              <a:latin typeface="Meiryo UI" panose="020B0604030504040204" pitchFamily="50" charset="-128"/>
              <a:ea typeface="Meiryo UI" panose="020B0604030504040204" pitchFamily="50" charset="-128"/>
            </a:endParaRPr>
          </a:p>
        </p:txBody>
      </p:sp>
      <p:sp>
        <p:nvSpPr>
          <p:cNvPr id="128" name="ホームベース 2">
            <a:extLst>
              <a:ext uri="{FF2B5EF4-FFF2-40B4-BE49-F238E27FC236}">
                <a16:creationId xmlns:a16="http://schemas.microsoft.com/office/drawing/2014/main" id="{99D2F4E1-9018-4BCA-9CB6-21201A57CF69}"/>
              </a:ext>
            </a:extLst>
          </p:cNvPr>
          <p:cNvSpPr/>
          <p:nvPr/>
        </p:nvSpPr>
        <p:spPr>
          <a:xfrm>
            <a:off x="5087404" y="2065598"/>
            <a:ext cx="1482888" cy="2225455"/>
          </a:xfrm>
          <a:prstGeom prst="homePlate">
            <a:avLst>
              <a:gd name="adj" fmla="val 17049"/>
            </a:avLst>
          </a:prstGeom>
          <a:noFill/>
          <a:ln>
            <a:solidFill>
              <a:schemeClr val="tx2">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900">
                <a:solidFill>
                  <a:schemeClr val="tx1"/>
                </a:solidFill>
                <a:latin typeface="Meiryo UI" panose="020B0604030504040204" pitchFamily="50" charset="-128"/>
                <a:ea typeface="Meiryo UI" panose="020B0604030504040204" pitchFamily="50" charset="-128"/>
              </a:rPr>
              <a:t>・各年度の取組を記載。</a:t>
            </a:r>
            <a:endParaRPr lang="ja-JP" altLang="en-US" sz="1000">
              <a:solidFill>
                <a:schemeClr val="tx1"/>
              </a:solidFill>
              <a:latin typeface="Meiryo UI" panose="020B0604030504040204" pitchFamily="50" charset="-128"/>
              <a:ea typeface="Meiryo UI" panose="020B0604030504040204" pitchFamily="50" charset="-128"/>
            </a:endParaRPr>
          </a:p>
        </p:txBody>
      </p:sp>
      <p:sp>
        <p:nvSpPr>
          <p:cNvPr id="130" name="ホームベース 2">
            <a:extLst>
              <a:ext uri="{FF2B5EF4-FFF2-40B4-BE49-F238E27FC236}">
                <a16:creationId xmlns:a16="http://schemas.microsoft.com/office/drawing/2014/main" id="{5DE89FDE-DFBB-4EEB-9FFB-6909E89ACE6C}"/>
              </a:ext>
            </a:extLst>
          </p:cNvPr>
          <p:cNvSpPr/>
          <p:nvPr/>
        </p:nvSpPr>
        <p:spPr>
          <a:xfrm>
            <a:off x="6597342" y="2065598"/>
            <a:ext cx="1482888" cy="2225455"/>
          </a:xfrm>
          <a:prstGeom prst="homePlate">
            <a:avLst>
              <a:gd name="adj" fmla="val 17049"/>
            </a:avLst>
          </a:prstGeom>
          <a:noFill/>
          <a:ln>
            <a:solidFill>
              <a:schemeClr val="tx2">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900">
                <a:solidFill>
                  <a:schemeClr val="tx1"/>
                </a:solidFill>
                <a:latin typeface="Meiryo UI" panose="020B0604030504040204" pitchFamily="50" charset="-128"/>
                <a:ea typeface="Meiryo UI" panose="020B0604030504040204" pitchFamily="50" charset="-128"/>
              </a:rPr>
              <a:t>・各年度の取組を記載。</a:t>
            </a:r>
            <a:endParaRPr lang="ja-JP" altLang="en-US" sz="1000">
              <a:solidFill>
                <a:schemeClr val="tx1"/>
              </a:solidFill>
              <a:latin typeface="Meiryo UI" panose="020B0604030504040204" pitchFamily="50" charset="-128"/>
              <a:ea typeface="Meiryo UI" panose="020B0604030504040204" pitchFamily="50" charset="-128"/>
            </a:endParaRPr>
          </a:p>
        </p:txBody>
      </p:sp>
      <p:sp>
        <p:nvSpPr>
          <p:cNvPr id="153" name="テキスト ボックス 2">
            <a:extLst>
              <a:ext uri="{FF2B5EF4-FFF2-40B4-BE49-F238E27FC236}">
                <a16:creationId xmlns:a16="http://schemas.microsoft.com/office/drawing/2014/main" id="{EA2281CA-EEC3-4298-8608-CFF8F3FB7F52}"/>
              </a:ext>
            </a:extLst>
          </p:cNvPr>
          <p:cNvSpPr txBox="1">
            <a:spLocks noChangeArrowheads="1"/>
          </p:cNvSpPr>
          <p:nvPr/>
        </p:nvSpPr>
        <p:spPr bwMode="auto">
          <a:xfrm>
            <a:off x="6705248" y="4784268"/>
            <a:ext cx="1728737" cy="276999"/>
          </a:xfrm>
          <a:prstGeom prst="rect">
            <a:avLst/>
          </a:prstGeom>
          <a:noFill/>
          <a:ln>
            <a:noFill/>
          </a:ln>
        </p:spPr>
        <p:txBody>
          <a:bodyPr wrap="square">
            <a:spAutoFit/>
          </a:bodyPr>
          <a:lstStyle>
            <a:lvl1pPr>
              <a:spcBef>
                <a:spcPct val="20000"/>
              </a:spcBef>
              <a:buFont typeface="Arial" panose="020B0604020202020204" pitchFamily="34" charset="0"/>
              <a:buChar char="•"/>
              <a:defRPr kumimoji="1" sz="33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1pPr>
            <a:lvl2pPr marL="742950" indent="-285750">
              <a:spcBef>
                <a:spcPct val="20000"/>
              </a:spcBef>
              <a:buFont typeface="Arial" panose="020B0604020202020204" pitchFamily="34" charset="0"/>
              <a:buChar char="–"/>
              <a:defRPr kumimoji="1" sz="29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Segoe UI" panose="020B0502040204020203" pitchFamily="34" charset="0"/>
                <a:ea typeface="Meiryo UI" panose="020B0604030504040204" pitchFamily="50" charset="-128"/>
                <a:cs typeface="メイリオ" panose="020B0604030504040204" pitchFamily="50" charset="-128"/>
              </a:defRPr>
            </a:lvl9pPr>
          </a:lstStyle>
          <a:p>
            <a:pPr eaLnBrk="1" hangingPunct="1">
              <a:spcBef>
                <a:spcPct val="0"/>
              </a:spcBef>
              <a:buFontTx/>
              <a:buNone/>
            </a:pPr>
            <a:r>
              <a:rPr lang="ja-JP" altLang="en-US" sz="1200">
                <a:latin typeface="Meiryo UI" panose="020B0604030504040204" pitchFamily="50" charset="-128"/>
              </a:rPr>
              <a:t>（社会実装の進め方）</a:t>
            </a:r>
          </a:p>
        </p:txBody>
      </p:sp>
      <p:sp>
        <p:nvSpPr>
          <p:cNvPr id="154" name="四角形: 角を丸くする 153">
            <a:extLst>
              <a:ext uri="{FF2B5EF4-FFF2-40B4-BE49-F238E27FC236}">
                <a16:creationId xmlns:a16="http://schemas.microsoft.com/office/drawing/2014/main" id="{34ABC49F-EB99-48AC-92AB-174D68F146FB}"/>
              </a:ext>
            </a:extLst>
          </p:cNvPr>
          <p:cNvSpPr/>
          <p:nvPr/>
        </p:nvSpPr>
        <p:spPr bwMode="auto">
          <a:xfrm>
            <a:off x="6705248" y="5032260"/>
            <a:ext cx="2690756" cy="859332"/>
          </a:xfrm>
          <a:prstGeom prst="roundRect">
            <a:avLst>
              <a:gd name="adj" fmla="val 5799"/>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900">
                <a:solidFill>
                  <a:schemeClr val="tx1"/>
                </a:solidFill>
                <a:latin typeface="Meiryo UI" panose="020B0604030504040204" pitchFamily="50" charset="-128"/>
                <a:ea typeface="Meiryo UI" panose="020B0604030504040204" pitchFamily="50" charset="-128"/>
              </a:rPr>
              <a:t>・研究成果をどのような手法で進めていくのか。また、研究終了後、何年目を想定した社会実装の絵姿か分かるように記載。</a:t>
            </a:r>
          </a:p>
        </p:txBody>
      </p:sp>
      <p:sp>
        <p:nvSpPr>
          <p:cNvPr id="156" name="矢印: 下 155">
            <a:extLst>
              <a:ext uri="{FF2B5EF4-FFF2-40B4-BE49-F238E27FC236}">
                <a16:creationId xmlns:a16="http://schemas.microsoft.com/office/drawing/2014/main" id="{952DD6F6-2849-449F-B0AA-E54920E1238D}"/>
              </a:ext>
            </a:extLst>
          </p:cNvPr>
          <p:cNvSpPr/>
          <p:nvPr/>
        </p:nvSpPr>
        <p:spPr>
          <a:xfrm>
            <a:off x="8390414" y="4379424"/>
            <a:ext cx="724465" cy="620868"/>
          </a:xfrm>
          <a:prstGeom prst="downArrow">
            <a:avLst/>
          </a:prstGeom>
          <a:gradFill flip="none" rotWithShape="1">
            <a:gsLst>
              <a:gs pos="0">
                <a:srgbClr val="7165A3">
                  <a:lumMod val="67000"/>
                </a:srgbClr>
              </a:gs>
              <a:gs pos="48000">
                <a:srgbClr val="7165A3">
                  <a:lumMod val="97000"/>
                  <a:lumOff val="3000"/>
                </a:srgbClr>
              </a:gs>
              <a:gs pos="100000">
                <a:srgbClr val="7165A3">
                  <a:lumMod val="60000"/>
                  <a:lumOff val="40000"/>
                </a:srgbClr>
              </a:gs>
            </a:gsLst>
            <a:lin ang="16200000" scaled="1"/>
            <a:tileRect/>
          </a:gradFill>
          <a:ln>
            <a:noFill/>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42" name="四角形: 角を丸くする 41">
            <a:extLst>
              <a:ext uri="{FF2B5EF4-FFF2-40B4-BE49-F238E27FC236}">
                <a16:creationId xmlns:a16="http://schemas.microsoft.com/office/drawing/2014/main" id="{AFC37026-C4B5-4E8B-8EAC-9B70D8AD2185}"/>
              </a:ext>
            </a:extLst>
          </p:cNvPr>
          <p:cNvSpPr/>
          <p:nvPr/>
        </p:nvSpPr>
        <p:spPr bwMode="auto">
          <a:xfrm>
            <a:off x="2154175" y="4667456"/>
            <a:ext cx="1309091" cy="1182123"/>
          </a:xfrm>
          <a:prstGeom prst="roundRect">
            <a:avLst>
              <a:gd name="adj" fmla="val 5799"/>
            </a:avLst>
          </a:prstGeom>
          <a:noFill/>
          <a:ln w="1905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rIns="72000" anchor="ctr"/>
          <a:lstStyle/>
          <a:p>
            <a:pPr>
              <a:defRPr/>
            </a:pPr>
            <a:r>
              <a:rPr lang="ja-JP" altLang="en-US" sz="900">
                <a:solidFill>
                  <a:schemeClr val="tx1"/>
                </a:solidFill>
                <a:latin typeface="Meiryo UI" panose="020B0604030504040204" pitchFamily="50" charset="-128"/>
                <a:ea typeface="Meiryo UI" panose="020B0604030504040204" pitchFamily="50" charset="-128"/>
              </a:rPr>
              <a:t>・各年度において最終年度を待たずして社会実装できる成果が予想される場合にその成果について記載（なければ枠を削除）。</a:t>
            </a:r>
          </a:p>
          <a:p>
            <a:pPr>
              <a:defRPr/>
            </a:pPr>
            <a:r>
              <a:rPr lang="ja-JP" altLang="en-US" sz="900">
                <a:solidFill>
                  <a:schemeClr val="tx1"/>
                </a:solidFill>
                <a:latin typeface="Meiryo UI" panose="020B0604030504040204" pitchFamily="50" charset="-128"/>
                <a:ea typeface="Meiryo UI" panose="020B0604030504040204" pitchFamily="50" charset="-128"/>
              </a:rPr>
              <a:t>・社会実装できるものは、その進め方を併せて記載。</a:t>
            </a:r>
          </a:p>
        </p:txBody>
      </p:sp>
      <p:sp>
        <p:nvSpPr>
          <p:cNvPr id="43" name="四角形: 角を丸くする 42">
            <a:extLst>
              <a:ext uri="{FF2B5EF4-FFF2-40B4-BE49-F238E27FC236}">
                <a16:creationId xmlns:a16="http://schemas.microsoft.com/office/drawing/2014/main" id="{527523F6-5599-4BD2-AF6E-03D053139B09}"/>
              </a:ext>
            </a:extLst>
          </p:cNvPr>
          <p:cNvSpPr/>
          <p:nvPr/>
        </p:nvSpPr>
        <p:spPr bwMode="auto">
          <a:xfrm>
            <a:off x="3661250" y="4667456"/>
            <a:ext cx="1309091" cy="1182123"/>
          </a:xfrm>
          <a:prstGeom prst="roundRect">
            <a:avLst>
              <a:gd name="adj" fmla="val 5799"/>
            </a:avLst>
          </a:prstGeom>
          <a:noFill/>
          <a:ln w="1905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rIns="72000" anchor="ctr"/>
          <a:lstStyle/>
          <a:p>
            <a:pPr>
              <a:defRPr/>
            </a:pPr>
            <a:r>
              <a:rPr lang="ja-JP" altLang="en-US" sz="900">
                <a:solidFill>
                  <a:schemeClr val="tx1"/>
                </a:solidFill>
                <a:latin typeface="Meiryo UI" panose="020B0604030504040204" pitchFamily="50" charset="-128"/>
                <a:ea typeface="Meiryo UI" panose="020B0604030504040204" pitchFamily="50" charset="-128"/>
              </a:rPr>
              <a:t>・各年度において最終年度を待たずして社会実装できる成果が予想される場合にその成果について記載（なければ枠を削除）。</a:t>
            </a:r>
          </a:p>
          <a:p>
            <a:pPr>
              <a:defRPr/>
            </a:pPr>
            <a:r>
              <a:rPr lang="ja-JP" altLang="en-US" sz="900">
                <a:solidFill>
                  <a:schemeClr val="tx1"/>
                </a:solidFill>
                <a:latin typeface="Meiryo UI" panose="020B0604030504040204" pitchFamily="50" charset="-128"/>
                <a:ea typeface="Meiryo UI" panose="020B0604030504040204" pitchFamily="50" charset="-128"/>
              </a:rPr>
              <a:t>・社会実装できるものは、その進め方を併せて記載。</a:t>
            </a:r>
          </a:p>
        </p:txBody>
      </p:sp>
      <p:sp>
        <p:nvSpPr>
          <p:cNvPr id="44" name="四角形: 角を丸くする 43">
            <a:extLst>
              <a:ext uri="{FF2B5EF4-FFF2-40B4-BE49-F238E27FC236}">
                <a16:creationId xmlns:a16="http://schemas.microsoft.com/office/drawing/2014/main" id="{E58DEAFB-4792-429E-BEB8-3E100ABC1AAB}"/>
              </a:ext>
            </a:extLst>
          </p:cNvPr>
          <p:cNvSpPr/>
          <p:nvPr/>
        </p:nvSpPr>
        <p:spPr bwMode="auto">
          <a:xfrm>
            <a:off x="5174303" y="4667456"/>
            <a:ext cx="1309091" cy="1182123"/>
          </a:xfrm>
          <a:prstGeom prst="roundRect">
            <a:avLst>
              <a:gd name="adj" fmla="val 5799"/>
            </a:avLst>
          </a:prstGeom>
          <a:noFill/>
          <a:ln w="1905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rIns="72000" anchor="ctr"/>
          <a:lstStyle/>
          <a:p>
            <a:pPr>
              <a:defRPr/>
            </a:pPr>
            <a:r>
              <a:rPr lang="ja-JP" altLang="en-US" sz="900">
                <a:solidFill>
                  <a:schemeClr val="tx1"/>
                </a:solidFill>
                <a:latin typeface="Meiryo UI" panose="020B0604030504040204" pitchFamily="50" charset="-128"/>
                <a:ea typeface="Meiryo UI" panose="020B0604030504040204" pitchFamily="50" charset="-128"/>
              </a:rPr>
              <a:t>・各年度において最終年度を待たずして社会実装できる成果が予想される場合にその成果について記載（なければ枠を削除）。</a:t>
            </a:r>
          </a:p>
          <a:p>
            <a:pPr>
              <a:defRPr/>
            </a:pPr>
            <a:r>
              <a:rPr lang="ja-JP" altLang="en-US" sz="900">
                <a:solidFill>
                  <a:schemeClr val="tx1"/>
                </a:solidFill>
                <a:latin typeface="Meiryo UI" panose="020B0604030504040204" pitchFamily="50" charset="-128"/>
                <a:ea typeface="Meiryo UI" panose="020B0604030504040204" pitchFamily="50" charset="-128"/>
              </a:rPr>
              <a:t>・社会実装できるものは、その進め方を併せて記載。</a:t>
            </a:r>
          </a:p>
        </p:txBody>
      </p:sp>
      <p:sp>
        <p:nvSpPr>
          <p:cNvPr id="45" name="テキスト ボックス 44">
            <a:extLst>
              <a:ext uri="{FF2B5EF4-FFF2-40B4-BE49-F238E27FC236}">
                <a16:creationId xmlns:a16="http://schemas.microsoft.com/office/drawing/2014/main" id="{005C05AF-9583-4508-979F-F8C73B4F9C21}"/>
              </a:ext>
            </a:extLst>
          </p:cNvPr>
          <p:cNvSpPr txBox="1"/>
          <p:nvPr/>
        </p:nvSpPr>
        <p:spPr>
          <a:xfrm>
            <a:off x="129931" y="92074"/>
            <a:ext cx="5931669" cy="984885"/>
          </a:xfrm>
          <a:prstGeom prst="rect">
            <a:avLst/>
          </a:prstGeom>
          <a:noFill/>
        </p:spPr>
        <p:txBody>
          <a:bodyPr wrap="square" rtlCol="0">
            <a:spAutoFit/>
          </a:bodyPr>
          <a:lstStyle/>
          <a:p>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研究ロードマップイメージ</a:t>
            </a:r>
            <a:r>
              <a:rPr lang="en-US" altLang="ja-JP" sz="1600" b="1" dirty="0">
                <a:latin typeface="Meiryo UI" panose="020B0604030504040204" pitchFamily="50" charset="-128"/>
                <a:ea typeface="Meiryo UI" panose="020B0604030504040204" pitchFamily="50" charset="-128"/>
              </a:rPr>
              <a:t>】</a:t>
            </a:r>
            <a:endParaRPr lang="ja-JP" altLang="en-US" sz="1600" b="1" dirty="0">
              <a:latin typeface="Meiryo UI" panose="020B0604030504040204" pitchFamily="50" charset="-128"/>
              <a:ea typeface="Meiryo UI" panose="020B0604030504040204" pitchFamily="50" charset="-128"/>
            </a:endParaRPr>
          </a:p>
          <a:p>
            <a:pPr marL="177800"/>
            <a:r>
              <a:rPr kumimoji="1" lang="ja-JP" altLang="en-US" sz="1400" b="1" dirty="0">
                <a:latin typeface="Meiryo UI" panose="020B0604030504040204" pitchFamily="50" charset="-128"/>
                <a:ea typeface="Meiryo UI" panose="020B0604030504040204" pitchFamily="50" charset="-128"/>
              </a:rPr>
              <a:t>農林水産技術会議事務局における事前防災対策総合推進費による調査研究委託事業「水路の広域監視、地震時地すべり、埋設管の漏水探査・情報共有に係る事前防災調査研究」</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公募</a:t>
            </a:r>
            <a:r>
              <a:rPr kumimoji="1" lang="ja-JP" altLang="en-US" sz="1100" dirty="0">
                <a:latin typeface="Meiryo UI" panose="020B0604030504040204" pitchFamily="50" charset="-128"/>
                <a:ea typeface="Meiryo UI" panose="020B0604030504040204" pitchFamily="50" charset="-128"/>
              </a:rPr>
              <a:t>課題名</a:t>
            </a:r>
            <a:r>
              <a:rPr lang="ja-JP" altLang="en-US" sz="1100" dirty="0">
                <a:latin typeface="Meiryo UI" panose="020B0604030504040204" pitchFamily="50" charset="-128"/>
                <a:ea typeface="Meiryo UI" panose="020B0604030504040204" pitchFamily="50" charset="-128"/>
              </a:rPr>
              <a:t>を記載、</a:t>
            </a:r>
            <a:r>
              <a:rPr lang="en-US" altLang="ja-JP" sz="1100" dirty="0" err="1">
                <a:latin typeface="Meiryo UI" panose="020B0604030504040204" pitchFamily="50" charset="-128"/>
                <a:ea typeface="Meiryo UI" panose="020B0604030504040204" pitchFamily="50" charset="-128"/>
              </a:rPr>
              <a:t>Meiryo</a:t>
            </a:r>
            <a:r>
              <a:rPr lang="en-US" altLang="ja-JP" sz="1100" dirty="0">
                <a:latin typeface="Meiryo UI" panose="020B0604030504040204" pitchFamily="50" charset="-128"/>
                <a:ea typeface="Meiryo UI" panose="020B0604030504040204" pitchFamily="50" charset="-128"/>
              </a:rPr>
              <a:t> UI</a:t>
            </a:r>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16</a:t>
            </a:r>
            <a:r>
              <a:rPr lang="ja-JP" altLang="en-US" sz="1100" dirty="0">
                <a:latin typeface="Meiryo UI" panose="020B0604030504040204" pitchFamily="50" charset="-128"/>
                <a:ea typeface="Meiryo UI" panose="020B0604030504040204" pitchFamily="50" charset="-128"/>
              </a:rPr>
              <a:t>ポイント、太字</a:t>
            </a:r>
            <a:endParaRPr kumimoji="1" lang="en-US" altLang="ja-JP" sz="1100" dirty="0">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264B81E1-8A32-4576-8C3D-BC50C8829AFF}"/>
              </a:ext>
            </a:extLst>
          </p:cNvPr>
          <p:cNvSpPr txBox="1"/>
          <p:nvPr/>
        </p:nvSpPr>
        <p:spPr>
          <a:xfrm>
            <a:off x="6061600" y="-11360"/>
            <a:ext cx="3016032" cy="1107996"/>
          </a:xfrm>
          <a:prstGeom prst="rect">
            <a:avLst/>
          </a:prstGeom>
          <a:noFill/>
        </p:spPr>
        <p:txBody>
          <a:bodyPr wrap="square" rtlCol="0">
            <a:spAutoFit/>
          </a:bodyPr>
          <a:lstStyle/>
          <a:p>
            <a:r>
              <a:rPr kumimoji="1" lang="ja-JP" altLang="en-US" sz="1100" dirty="0"/>
              <a:t>（記載の注意）</a:t>
            </a:r>
            <a:endParaRPr kumimoji="1" lang="en-US" altLang="ja-JP" sz="1100" dirty="0"/>
          </a:p>
          <a:p>
            <a:r>
              <a:rPr lang="ja-JP" altLang="en-US" sz="1100" dirty="0"/>
              <a:t>・図形のサイズや位置は原則変更禁止</a:t>
            </a:r>
            <a:endParaRPr lang="en-US" altLang="ja-JP" sz="1100" dirty="0"/>
          </a:p>
          <a:p>
            <a:r>
              <a:rPr lang="ja-JP" altLang="en-US" sz="1100" dirty="0"/>
              <a:t>・現状の図形のサイズでは記載しきれない場合は、図形を縦に拡大して対応</a:t>
            </a:r>
            <a:endParaRPr lang="en-US" altLang="ja-JP" sz="1100" dirty="0"/>
          </a:p>
          <a:p>
            <a:r>
              <a:rPr kumimoji="1" lang="ja-JP" altLang="en-US" sz="1100" dirty="0"/>
              <a:t>・</a:t>
            </a:r>
            <a:r>
              <a:rPr kumimoji="1" lang="en-US" altLang="ja-JP" sz="1100" dirty="0"/>
              <a:t>A4</a:t>
            </a:r>
            <a:r>
              <a:rPr kumimoji="1" lang="ja-JP" altLang="en-US" sz="1100" dirty="0"/>
              <a:t>、一枚</a:t>
            </a:r>
            <a:endParaRPr kumimoji="1" lang="en-US" altLang="ja-JP" sz="1100" dirty="0"/>
          </a:p>
          <a:p>
            <a:r>
              <a:rPr lang="ja-JP" altLang="en-US" sz="1100" dirty="0"/>
              <a:t>・フォントは</a:t>
            </a:r>
            <a:r>
              <a:rPr lang="en-US" altLang="ja-JP" sz="1100" dirty="0" err="1"/>
              <a:t>Meiryo</a:t>
            </a:r>
            <a:r>
              <a:rPr lang="en-US" altLang="ja-JP" sz="1100" dirty="0"/>
              <a:t> UI</a:t>
            </a:r>
            <a:r>
              <a:rPr lang="ja-JP" altLang="en-US" sz="1100" dirty="0"/>
              <a:t>、９ポイントとすること</a:t>
            </a:r>
            <a:endParaRPr kumimoji="1" lang="ja-JP" altLang="en-US" sz="1100" dirty="0"/>
          </a:p>
        </p:txBody>
      </p:sp>
      <p:sp>
        <p:nvSpPr>
          <p:cNvPr id="3" name="テキスト ボックス 2">
            <a:extLst>
              <a:ext uri="{FF2B5EF4-FFF2-40B4-BE49-F238E27FC236}">
                <a16:creationId xmlns:a16="http://schemas.microsoft.com/office/drawing/2014/main" id="{4046F332-EE77-4D2F-ACD5-C080A79970C1}"/>
              </a:ext>
            </a:extLst>
          </p:cNvPr>
          <p:cNvSpPr txBox="1"/>
          <p:nvPr/>
        </p:nvSpPr>
        <p:spPr>
          <a:xfrm>
            <a:off x="535254" y="1124744"/>
            <a:ext cx="8835492" cy="646331"/>
          </a:xfrm>
          <a:prstGeom prst="rect">
            <a:avLst/>
          </a:prstGeom>
          <a:noFill/>
          <a:ln>
            <a:solidFill>
              <a:schemeClr val="tx1"/>
            </a:solidFill>
          </a:ln>
        </p:spPr>
        <p:txBody>
          <a:bodyPr wrap="square" rtlCol="0">
            <a:spAutoFit/>
          </a:bodyPr>
          <a:lstStyle/>
          <a:p>
            <a:r>
              <a:rPr kumimoji="1" lang="ja-JP" altLang="en-US" sz="1400" b="1">
                <a:latin typeface="Meiryo UI" panose="020B0604030504040204" pitchFamily="50" charset="-128"/>
                <a:ea typeface="Meiryo UI" panose="020B0604030504040204" pitchFamily="50" charset="-128"/>
              </a:rPr>
              <a:t>研究目的</a:t>
            </a:r>
            <a:endParaRPr kumimoji="1" lang="en-US" altLang="ja-JP" sz="1400" b="1">
              <a:latin typeface="Meiryo UI" panose="020B0604030504040204" pitchFamily="50" charset="-128"/>
              <a:ea typeface="Meiryo UI" panose="020B0604030504040204" pitchFamily="50" charset="-128"/>
            </a:endParaRPr>
          </a:p>
          <a:p>
            <a:r>
              <a:rPr kumimoji="1" lang="ja-JP" altLang="en-US" sz="1100">
                <a:latin typeface="Meiryo UI" panose="020B0604030504040204" pitchFamily="50" charset="-128"/>
                <a:ea typeface="Meiryo UI" panose="020B0604030504040204" pitchFamily="50" charset="-128"/>
              </a:rPr>
              <a:t>研究概要の研究目的を記載。</a:t>
            </a:r>
            <a:r>
              <a:rPr lang="en-US" altLang="ja-JP" sz="1100">
                <a:latin typeface="Meiryo UI" panose="020B0604030504040204" pitchFamily="50" charset="-128"/>
                <a:ea typeface="Meiryo UI" panose="020B0604030504040204" pitchFamily="50" charset="-128"/>
              </a:rPr>
              <a:t> </a:t>
            </a:r>
            <a:r>
              <a:rPr lang="en-US" altLang="ja-JP" sz="1100" err="1">
                <a:latin typeface="Meiryo UI" panose="020B0604030504040204" pitchFamily="50" charset="-128"/>
                <a:ea typeface="Meiryo UI" panose="020B0604030504040204" pitchFamily="50" charset="-128"/>
              </a:rPr>
              <a:t>Meiryo</a:t>
            </a:r>
            <a:r>
              <a:rPr lang="en-US" altLang="ja-JP" sz="1100">
                <a:latin typeface="Meiryo UI" panose="020B0604030504040204" pitchFamily="50" charset="-128"/>
                <a:ea typeface="Meiryo UI" panose="020B0604030504040204" pitchFamily="50" charset="-128"/>
              </a:rPr>
              <a:t> UI</a:t>
            </a:r>
            <a:r>
              <a:rPr lang="ja-JP" altLang="en-US" sz="1100">
                <a:latin typeface="Meiryo UI" panose="020B0604030504040204" pitchFamily="50" charset="-128"/>
                <a:ea typeface="Meiryo UI" panose="020B0604030504040204" pitchFamily="50" charset="-128"/>
              </a:rPr>
              <a:t>、</a:t>
            </a:r>
            <a:r>
              <a:rPr lang="en-US" altLang="ja-JP" sz="1100">
                <a:latin typeface="Meiryo UI" panose="020B0604030504040204" pitchFamily="50" charset="-128"/>
                <a:ea typeface="Meiryo UI" panose="020B0604030504040204" pitchFamily="50" charset="-128"/>
              </a:rPr>
              <a:t>11</a:t>
            </a:r>
            <a:r>
              <a:rPr lang="ja-JP" altLang="en-US" sz="1100">
                <a:latin typeface="Meiryo UI" panose="020B0604030504040204" pitchFamily="50" charset="-128"/>
                <a:ea typeface="Meiryo UI" panose="020B0604030504040204" pitchFamily="50" charset="-128"/>
              </a:rPr>
              <a:t>ポイント</a:t>
            </a:r>
            <a:endParaRPr kumimoji="1" lang="en-US" altLang="ja-JP" sz="1100">
              <a:latin typeface="Meiryo UI" panose="020B0604030504040204" pitchFamily="50" charset="-128"/>
              <a:ea typeface="Meiryo UI" panose="020B0604030504040204" pitchFamily="50" charset="-128"/>
            </a:endParaRPr>
          </a:p>
          <a:p>
            <a:endParaRPr kumimoji="1" lang="en-US" altLang="ja-JP" sz="1100">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7C577D55-859D-4219-A61A-ED042E78E2DF}"/>
              </a:ext>
            </a:extLst>
          </p:cNvPr>
          <p:cNvSpPr txBox="1"/>
          <p:nvPr/>
        </p:nvSpPr>
        <p:spPr>
          <a:xfrm>
            <a:off x="535254" y="5963084"/>
            <a:ext cx="8835492" cy="815608"/>
          </a:xfrm>
          <a:prstGeom prst="rect">
            <a:avLst/>
          </a:prstGeom>
          <a:noFill/>
          <a:ln>
            <a:solidFill>
              <a:schemeClr val="tx1"/>
            </a:solidFill>
          </a:ln>
        </p:spPr>
        <p:txBody>
          <a:bodyPr wrap="square" rtlCol="0">
            <a:spAutoFit/>
          </a:bodyPr>
          <a:lstStyle/>
          <a:p>
            <a:r>
              <a:rPr lang="ja-JP" altLang="en-US" sz="1400" b="1">
                <a:latin typeface="Meiryo UI" panose="020B0604030504040204" pitchFamily="50" charset="-128"/>
                <a:ea typeface="Meiryo UI" panose="020B0604030504040204" pitchFamily="50" charset="-128"/>
              </a:rPr>
              <a:t>研究達成・成果の社会実装により、期待される効果</a:t>
            </a:r>
            <a:endParaRPr kumimoji="1" lang="en-US" altLang="ja-JP" sz="1400" b="1">
              <a:latin typeface="Meiryo UI" panose="020B0604030504040204" pitchFamily="50" charset="-128"/>
              <a:ea typeface="Meiryo UI" panose="020B0604030504040204" pitchFamily="50" charset="-128"/>
            </a:endParaRPr>
          </a:p>
          <a:p>
            <a:r>
              <a:rPr kumimoji="1" lang="ja-JP" altLang="en-US" sz="1100">
                <a:latin typeface="Meiryo UI" panose="020B0604030504040204" pitchFamily="50" charset="-128"/>
                <a:ea typeface="Meiryo UI" panose="020B0604030504040204" pitchFamily="50" charset="-128"/>
              </a:rPr>
              <a:t>研究概要図の期待される効果を記載。</a:t>
            </a:r>
            <a:r>
              <a:rPr lang="en-US" altLang="ja-JP" sz="1100">
                <a:latin typeface="Meiryo UI" panose="020B0604030504040204" pitchFamily="50" charset="-128"/>
                <a:ea typeface="Meiryo UI" panose="020B0604030504040204" pitchFamily="50" charset="-128"/>
              </a:rPr>
              <a:t> </a:t>
            </a:r>
            <a:r>
              <a:rPr lang="en-US" altLang="ja-JP" sz="1100" err="1">
                <a:latin typeface="Meiryo UI" panose="020B0604030504040204" pitchFamily="50" charset="-128"/>
                <a:ea typeface="Meiryo UI" panose="020B0604030504040204" pitchFamily="50" charset="-128"/>
              </a:rPr>
              <a:t>Meiryo</a:t>
            </a:r>
            <a:r>
              <a:rPr lang="en-US" altLang="ja-JP" sz="1100">
                <a:latin typeface="Meiryo UI" panose="020B0604030504040204" pitchFamily="50" charset="-128"/>
                <a:ea typeface="Meiryo UI" panose="020B0604030504040204" pitchFamily="50" charset="-128"/>
              </a:rPr>
              <a:t> UI</a:t>
            </a:r>
            <a:r>
              <a:rPr lang="ja-JP" altLang="en-US" sz="1100">
                <a:latin typeface="Meiryo UI" panose="020B0604030504040204" pitchFamily="50" charset="-128"/>
                <a:ea typeface="Meiryo UI" panose="020B0604030504040204" pitchFamily="50" charset="-128"/>
              </a:rPr>
              <a:t>、</a:t>
            </a:r>
            <a:r>
              <a:rPr lang="en-US" altLang="ja-JP" sz="1100">
                <a:latin typeface="Meiryo UI" panose="020B0604030504040204" pitchFamily="50" charset="-128"/>
                <a:ea typeface="Meiryo UI" panose="020B0604030504040204" pitchFamily="50" charset="-128"/>
              </a:rPr>
              <a:t>11</a:t>
            </a:r>
            <a:r>
              <a:rPr lang="ja-JP" altLang="en-US" sz="1100">
                <a:latin typeface="Meiryo UI" panose="020B0604030504040204" pitchFamily="50" charset="-128"/>
                <a:ea typeface="Meiryo UI" panose="020B0604030504040204" pitchFamily="50" charset="-128"/>
              </a:rPr>
              <a:t>ポイント</a:t>
            </a:r>
            <a:endParaRPr kumimoji="1" lang="en-US" altLang="ja-JP" sz="1100">
              <a:latin typeface="Meiryo UI" panose="020B0604030504040204" pitchFamily="50" charset="-128"/>
              <a:ea typeface="Meiryo UI" panose="020B0604030504040204" pitchFamily="50" charset="-128"/>
            </a:endParaRPr>
          </a:p>
          <a:p>
            <a:endParaRPr kumimoji="1" lang="en-US" altLang="ja-JP" sz="1100">
              <a:latin typeface="Meiryo UI" panose="020B0604030504040204" pitchFamily="50" charset="-128"/>
              <a:ea typeface="Meiryo UI" panose="020B0604030504040204" pitchFamily="50" charset="-128"/>
            </a:endParaRPr>
          </a:p>
          <a:p>
            <a:endParaRPr kumimoji="1" lang="en-US" altLang="ja-JP" sz="1100">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6E768747-A1F0-6CA5-2D05-EF9204481DD2}"/>
              </a:ext>
            </a:extLst>
          </p:cNvPr>
          <p:cNvSpPr txBox="1"/>
          <p:nvPr/>
        </p:nvSpPr>
        <p:spPr>
          <a:xfrm>
            <a:off x="8855992" y="-962"/>
            <a:ext cx="1127232" cy="253916"/>
          </a:xfrm>
          <a:prstGeom prst="rect">
            <a:avLst/>
          </a:prstGeom>
          <a:noFill/>
        </p:spPr>
        <p:txBody>
          <a:bodyPr wrap="none" rtlCol="0">
            <a:spAutoFit/>
          </a:bodyPr>
          <a:lstStyle/>
          <a:p>
            <a:r>
              <a:rPr kumimoji="1" lang="ja-JP" altLang="en-US" sz="1050" b="1" dirty="0">
                <a:latin typeface="Meiryo UI" panose="020B0604030504040204" pitchFamily="50" charset="-128"/>
                <a:ea typeface="Meiryo UI" panose="020B0604030504040204" pitchFamily="50" charset="-128"/>
              </a:rPr>
              <a:t>（</a:t>
            </a:r>
            <a:r>
              <a:rPr kumimoji="1" lang="ja-JP" altLang="en-US" sz="1050" b="1">
                <a:latin typeface="Meiryo UI" panose="020B0604030504040204" pitchFamily="50" charset="-128"/>
                <a:ea typeface="Meiryo UI" panose="020B0604030504040204" pitchFamily="50" charset="-128"/>
              </a:rPr>
              <a:t>様式４－６）</a:t>
            </a:r>
            <a:endParaRPr kumimoji="1" lang="ja-JP" altLang="en-US" sz="105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81921537"/>
      </p:ext>
    </p:extLst>
  </p:cSld>
  <p:clrMapOvr>
    <a:masterClrMapping/>
  </p:clrMapOvr>
</p:sld>
</file>

<file path=ppt/theme/theme1.xml><?xml version="1.0" encoding="utf-8"?>
<a:theme xmlns:a="http://schemas.openxmlformats.org/drawingml/2006/main" name="1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473</Words>
  <Application>Microsoft Office PowerPoint</Application>
  <PresentationFormat>A4 210 x 297 mm</PresentationFormat>
  <Paragraphs>40</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ＭＳ 明朝</vt:lpstr>
      <vt:lpstr>Arial</vt:lpstr>
      <vt:lpstr>Calibri</vt:lpstr>
      <vt:lpstr>1_blank</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2026-05-25T12:03:34Z</dcterms:created>
  <dcterms:modified xsi:type="dcterms:W3CDTF">2026-05-25T12:03:45Z</dcterms:modified>
</cp:coreProperties>
</file>